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710" r:id="rId3"/>
    <p:sldId id="724" r:id="rId4"/>
    <p:sldId id="725" r:id="rId5"/>
    <p:sldId id="726" r:id="rId6"/>
    <p:sldId id="727" r:id="rId7"/>
    <p:sldId id="668" r:id="rId8"/>
    <p:sldId id="454" r:id="rId9"/>
    <p:sldId id="717" r:id="rId10"/>
    <p:sldId id="711" r:id="rId11"/>
    <p:sldId id="723" r:id="rId12"/>
    <p:sldId id="722" r:id="rId13"/>
    <p:sldId id="698" r:id="rId14"/>
    <p:sldId id="721" r:id="rId15"/>
    <p:sldId id="703" r:id="rId16"/>
    <p:sldId id="720" r:id="rId17"/>
    <p:sldId id="716" r:id="rId18"/>
    <p:sldId id="706" r:id="rId19"/>
    <p:sldId id="719" r:id="rId20"/>
    <p:sldId id="707" r:id="rId21"/>
    <p:sldId id="569" r:id="rId22"/>
    <p:sldId id="704" r:id="rId23"/>
    <p:sldId id="662" r:id="rId24"/>
    <p:sldId id="514" r:id="rId25"/>
    <p:sldId id="515" r:id="rId26"/>
    <p:sldId id="674" r:id="rId27"/>
    <p:sldId id="691" r:id="rId28"/>
    <p:sldId id="619" r:id="rId29"/>
    <p:sldId id="694" r:id="rId30"/>
    <p:sldId id="692" r:id="rId31"/>
    <p:sldId id="693" r:id="rId32"/>
    <p:sldId id="69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C2C2C2"/>
    <a:srgbClr val="0070C0"/>
    <a:srgbClr val="FF7C80"/>
    <a:srgbClr val="F2F2F2"/>
    <a:srgbClr val="59AAF2"/>
    <a:srgbClr val="E59696"/>
    <a:srgbClr val="C00000"/>
    <a:srgbClr val="BFBFBF"/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58069" autoAdjust="0"/>
  </p:normalViewPr>
  <p:slideViewPr>
    <p:cSldViewPr snapToGrid="0">
      <p:cViewPr varScale="1">
        <p:scale>
          <a:sx n="49" d="100"/>
          <a:sy n="49" d="100"/>
        </p:scale>
        <p:origin x="1973" y="53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nusu-my.sharepoint.com/personal/e0005504_u_nus_edu/Documents/WWW19/Paper%20Images/ONLINE_TEST_64_HR_n_NDCG_new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nusu-my.sharepoint.com/personal/e0005504_u_nus_edu/Documents/WWW19/Paper%20Images/ONLINE_TEST_64_HR_n_NDCG_new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pPr>
            <a:r>
              <a:rPr lang="en-US" sz="1200" b="1" dirty="0">
                <a:solidFill>
                  <a:schemeClr val="tx1"/>
                </a:solidFill>
                <a:latin typeface="+mn-lt"/>
              </a:rPr>
              <a:t>New User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chemeClr val="tx1"/>
              </a:solidFill>
              <a:latin typeface="+mn-lt"/>
              <a:ea typeface="+mj-ea"/>
              <a:cs typeface="+mj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597604263832951"/>
          <c:y val="0.20233760756249741"/>
          <c:w val="0.78402395736167052"/>
          <c:h val="0.64636201513783131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FDAD-4354-8EC7-75877ED5AF93}"/>
              </c:ext>
            </c:extLst>
          </c:dPt>
          <c:cat>
            <c:strRef>
              <c:f>Sheet1!$A$1:$B$1</c:f>
              <c:strCache>
                <c:ptCount val="2"/>
                <c:pt idx="0">
                  <c:v>Traditional RS</c:v>
                </c:pt>
                <c:pt idx="1">
                  <c:v>Cross-net RS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0</c:v>
                </c:pt>
                <c:pt idx="1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56-4D73-ACBA-1B03546EB8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2680431"/>
        <c:axId val="1089750943"/>
        <c:axId val="0"/>
      </c:bar3DChart>
      <c:catAx>
        <c:axId val="1312680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750943"/>
        <c:crosses val="autoZero"/>
        <c:auto val="1"/>
        <c:lblAlgn val="ctr"/>
        <c:lblOffset val="100"/>
        <c:noMultiLvlLbl val="0"/>
      </c:catAx>
      <c:valAx>
        <c:axId val="1089750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>
                    <a:solidFill>
                      <a:schemeClr val="tx1"/>
                    </a:solidFill>
                  </a:rPr>
                  <a:t>Hit Ratio @ 10</a:t>
                </a:r>
              </a:p>
            </c:rich>
          </c:tx>
          <c:layout>
            <c:manualLayout>
              <c:xMode val="edge"/>
              <c:yMode val="edge"/>
              <c:x val="1.4223633711813866E-2"/>
              <c:y val="0.242895717671653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2680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5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pPr>
            <a:r>
              <a:rPr lang="en-SG"/>
              <a:t>Existing User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chemeClr val="tx1"/>
              </a:solidFill>
              <a:latin typeface="+mn-lt"/>
              <a:ea typeface="+mj-ea"/>
              <a:cs typeface="+mj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597604263832951"/>
          <c:y val="0.20233760756249741"/>
          <c:w val="0.78402395736167052"/>
          <c:h val="0.64636201513783131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6E1A-4647-86B5-7E01B52F3B8C}"/>
              </c:ext>
            </c:extLst>
          </c:dPt>
          <c:cat>
            <c:strRef>
              <c:f>Sheet1!$D$1:$E$1</c:f>
              <c:strCache>
                <c:ptCount val="2"/>
                <c:pt idx="0">
                  <c:v>Traditional RS</c:v>
                </c:pt>
                <c:pt idx="1">
                  <c:v>Cross-net RS</c:v>
                </c:pt>
              </c:strCache>
            </c:strRef>
          </c:cat>
          <c:val>
            <c:numRef>
              <c:f>Sheet1!$D$2:$E$2</c:f>
              <c:numCache>
                <c:formatCode>General</c:formatCode>
                <c:ptCount val="2"/>
                <c:pt idx="0">
                  <c:v>0.25</c:v>
                </c:pt>
                <c:pt idx="1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56-4D73-ACBA-1B03546EB8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2680431"/>
        <c:axId val="1089750943"/>
        <c:axId val="0"/>
      </c:bar3DChart>
      <c:catAx>
        <c:axId val="1312680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750943"/>
        <c:crosses val="autoZero"/>
        <c:auto val="1"/>
        <c:lblAlgn val="ctr"/>
        <c:lblOffset val="100"/>
        <c:noMultiLvlLbl val="0"/>
      </c:catAx>
      <c:valAx>
        <c:axId val="1089750943"/>
        <c:scaling>
          <c:orientation val="minMax"/>
          <c:max val="0.35000000000000003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SG" dirty="0"/>
                  <a:t>Hit ratio @ 10</a:t>
                </a:r>
              </a:p>
            </c:rich>
          </c:tx>
          <c:layout>
            <c:manualLayout>
              <c:xMode val="edge"/>
              <c:yMode val="edge"/>
              <c:x val="1.4223633711813866E-2"/>
              <c:y val="0.242895717671653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2680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solidFill>
        <a:schemeClr val="bg1">
          <a:lumMod val="5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HR_new!$B$1</c:f>
              <c:strCache>
                <c:ptCount val="1"/>
                <c:pt idx="0">
                  <c:v>NUBPR-O</c:v>
                </c:pt>
              </c:strCache>
            </c:strRef>
          </c:tx>
          <c:spPr>
            <a:ln w="15875" cap="rnd">
              <a:solidFill>
                <a:sysClr val="windowText" lastClr="0000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ysClr val="windowText" lastClr="00000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HR_new!$B$2:$B$5</c:f>
              <c:numCache>
                <c:formatCode>General</c:formatCode>
                <c:ptCount val="4"/>
                <c:pt idx="0">
                  <c:v>0.27653165800000001</c:v>
                </c:pt>
                <c:pt idx="1">
                  <c:v>0.337469097</c:v>
                </c:pt>
                <c:pt idx="2">
                  <c:v>0.380019045</c:v>
                </c:pt>
                <c:pt idx="3">
                  <c:v>0.41837675699999999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DF-4745-A7BF-B1DE7B0EFA59}"/>
            </c:ext>
          </c:extLst>
        </c:ser>
        <c:ser>
          <c:idx val="1"/>
          <c:order val="1"/>
          <c:tx>
            <c:strRef>
              <c:f>HR_new!$C$1</c:f>
              <c:strCache>
                <c:ptCount val="1"/>
                <c:pt idx="0">
                  <c:v>Proposed</c:v>
                </c:pt>
              </c:strCache>
            </c:strRef>
          </c:tx>
          <c:spPr>
            <a:ln w="158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C0000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HR_new!$C$2:$C$5</c:f>
              <c:numCache>
                <c:formatCode>General</c:formatCode>
                <c:ptCount val="4"/>
                <c:pt idx="0">
                  <c:v>0.25148229900000002</c:v>
                </c:pt>
                <c:pt idx="1">
                  <c:v>0.31638456599999998</c:v>
                </c:pt>
                <c:pt idx="2">
                  <c:v>0.36794420900000002</c:v>
                </c:pt>
                <c:pt idx="3">
                  <c:v>0.40177294699999999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DF-4745-A7BF-B1DE7B0EFA59}"/>
            </c:ext>
          </c:extLst>
        </c:ser>
        <c:ser>
          <c:idx val="2"/>
          <c:order val="2"/>
          <c:tx>
            <c:strRef>
              <c:f>HR_new!$D$1</c:f>
              <c:strCache>
                <c:ptCount val="1"/>
                <c:pt idx="0">
                  <c:v>NUBPR-NO</c:v>
                </c:pt>
              </c:strCache>
            </c:strRef>
          </c:tx>
          <c:spPr>
            <a:ln w="15875" cap="rnd">
              <a:solidFill>
                <a:srgbClr val="0070C0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0070C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HR_new!$D$2:$D$5</c:f>
              <c:numCache>
                <c:formatCode>General</c:formatCode>
                <c:ptCount val="4"/>
                <c:pt idx="0">
                  <c:v>0.218096813</c:v>
                </c:pt>
                <c:pt idx="1">
                  <c:v>0.28619664</c:v>
                </c:pt>
                <c:pt idx="2">
                  <c:v>0.340356608</c:v>
                </c:pt>
                <c:pt idx="3">
                  <c:v>0.37254389599999999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DF-4745-A7BF-B1DE7B0EFA59}"/>
            </c:ext>
          </c:extLst>
        </c:ser>
        <c:ser>
          <c:idx val="3"/>
          <c:order val="3"/>
          <c:tx>
            <c:strRef>
              <c:f>HR_new!$E$1</c:f>
              <c:strCache>
                <c:ptCount val="1"/>
                <c:pt idx="0">
                  <c:v>CRGAN</c:v>
                </c:pt>
              </c:strCache>
            </c:strRef>
          </c:tx>
          <c:spPr>
            <a:ln w="158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15875">
                <a:solidFill>
                  <a:srgbClr val="00B05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HR_new!$E$2:$E$5</c:f>
              <c:numCache>
                <c:formatCode>General</c:formatCode>
                <c:ptCount val="4"/>
                <c:pt idx="0">
                  <c:v>0.18288442499999999</c:v>
                </c:pt>
                <c:pt idx="1">
                  <c:v>0.24276006</c:v>
                </c:pt>
                <c:pt idx="2">
                  <c:v>0.31118309999999999</c:v>
                </c:pt>
                <c:pt idx="3">
                  <c:v>0.34331154699999999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DF-4745-A7BF-B1DE7B0EFA59}"/>
            </c:ext>
          </c:extLst>
        </c:ser>
        <c:ser>
          <c:idx val="4"/>
          <c:order val="4"/>
          <c:tx>
            <c:strRef>
              <c:f>HR_new!$F$1</c:f>
              <c:strCache>
                <c:ptCount val="1"/>
                <c:pt idx="0">
                  <c:v>TDCN</c:v>
                </c:pt>
              </c:strCache>
            </c:strRef>
          </c:tx>
          <c:spPr>
            <a:ln w="15875" cap="rnd">
              <a:solidFill>
                <a:srgbClr val="A5C249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A5C249">
                  <a:lumMod val="50000"/>
                </a:srgbClr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HR_new!$F$2:$F$5</c:f>
              <c:numCache>
                <c:formatCode>General</c:formatCode>
                <c:ptCount val="4"/>
                <c:pt idx="0">
                  <c:v>0.116820006</c:v>
                </c:pt>
                <c:pt idx="1">
                  <c:v>0.14942000699999999</c:v>
                </c:pt>
                <c:pt idx="2">
                  <c:v>0.19117001</c:v>
                </c:pt>
                <c:pt idx="3">
                  <c:v>0.21654667699999999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8DF-4745-A7BF-B1DE7B0EFA59}"/>
            </c:ext>
          </c:extLst>
        </c:ser>
        <c:ser>
          <c:idx val="5"/>
          <c:order val="5"/>
          <c:tx>
            <c:strRef>
              <c:f>HR_new!$G$1</c:f>
              <c:strCache>
                <c:ptCount val="1"/>
                <c:pt idx="0">
                  <c:v>TBKNN</c:v>
                </c:pt>
              </c:strCache>
            </c:strRef>
          </c:tx>
          <c:spPr>
            <a:ln w="15875" cap="rnd">
              <a:solidFill>
                <a:srgbClr val="7030A0"/>
              </a:solidFill>
              <a:round/>
            </a:ln>
            <a:effectLst/>
          </c:spPr>
          <c:marker>
            <c:symbol val="plus"/>
            <c:size val="8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HR_new!$G$2:$G$5</c:f>
              <c:numCache>
                <c:formatCode>General</c:formatCode>
                <c:ptCount val="4"/>
                <c:pt idx="0">
                  <c:v>6.9480002999999999E-2</c:v>
                </c:pt>
                <c:pt idx="1">
                  <c:v>0.102080005</c:v>
                </c:pt>
                <c:pt idx="2">
                  <c:v>0.15148667399999999</c:v>
                </c:pt>
                <c:pt idx="3">
                  <c:v>0.18360000900000001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8DF-4745-A7BF-B1DE7B0EFA59}"/>
            </c:ext>
          </c:extLst>
        </c:ser>
        <c:ser>
          <c:idx val="6"/>
          <c:order val="6"/>
          <c:tx>
            <c:strRef>
              <c:f>HR_new!$H$1</c:f>
              <c:strCache>
                <c:ptCount val="1"/>
                <c:pt idx="0">
                  <c:v>TimePop</c:v>
                </c:pt>
              </c:strCache>
            </c:strRef>
          </c:tx>
          <c:spPr>
            <a:ln w="15875" cap="rnd">
              <a:solidFill>
                <a:srgbClr val="FFC000"/>
              </a:solidFill>
              <a:round/>
            </a:ln>
            <a:effectLst/>
          </c:spPr>
          <c:marker>
            <c:symbol val="dash"/>
            <c:size val="7"/>
            <c:spPr>
              <a:solidFill>
                <a:schemeClr val="accent1">
                  <a:lumMod val="60000"/>
                </a:schemeClr>
              </a:solidFill>
              <a:ln w="1587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HR_new!$H$2:$H$5</c:f>
              <c:numCache>
                <c:formatCode>General</c:formatCode>
                <c:ptCount val="4"/>
                <c:pt idx="0">
                  <c:v>3.7626352000000002E-2</c:v>
                </c:pt>
                <c:pt idx="1">
                  <c:v>5.8655856999999999E-2</c:v>
                </c:pt>
                <c:pt idx="2">
                  <c:v>9.1367851E-2</c:v>
                </c:pt>
                <c:pt idx="3">
                  <c:v>0.119531788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8DF-4745-A7BF-B1DE7B0EF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8205151"/>
        <c:axId val="522744783"/>
      </c:lineChart>
      <c:catAx>
        <c:axId val="528205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744783"/>
        <c:crosses val="autoZero"/>
        <c:auto val="1"/>
        <c:lblAlgn val="ctr"/>
        <c:lblOffset val="100"/>
        <c:noMultiLvlLbl val="0"/>
      </c:catAx>
      <c:valAx>
        <c:axId val="522744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" lastClr="FFFFFF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205151"/>
        <c:crosses val="autoZero"/>
        <c:crossBetween val="between"/>
      </c:valAx>
      <c:spPr>
        <a:solidFill>
          <a:sysClr val="window" lastClr="FFFFFF">
            <a:lumMod val="95000"/>
          </a:sysClr>
        </a:solidFill>
        <a:ln cmpd="dbl">
          <a:solidFill>
            <a:sysClr val="window" lastClr="FFFFFF">
              <a:lumMod val="50000"/>
            </a:sysClr>
          </a:solidFill>
          <a:prstDash val="solid"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NDCG_new!$B$1</c:f>
              <c:strCache>
                <c:ptCount val="1"/>
                <c:pt idx="0">
                  <c:v>NUBPR-O</c:v>
                </c:pt>
              </c:strCache>
            </c:strRef>
          </c:tx>
          <c:spPr>
            <a:ln w="15875" cap="rnd">
              <a:solidFill>
                <a:sysClr val="windowText" lastClr="0000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ysClr val="windowText" lastClr="00000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NDCG_new!$B$2:$B$5</c:f>
              <c:numCache>
                <c:formatCode>General</c:formatCode>
                <c:ptCount val="4"/>
                <c:pt idx="0">
                  <c:v>0.16108451700000001</c:v>
                </c:pt>
                <c:pt idx="1">
                  <c:v>0.17796088299999999</c:v>
                </c:pt>
                <c:pt idx="2">
                  <c:v>0.192720487</c:v>
                </c:pt>
                <c:pt idx="3">
                  <c:v>0.19758640899999999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DF-4745-A7BF-B1DE7B0EFA59}"/>
            </c:ext>
          </c:extLst>
        </c:ser>
        <c:ser>
          <c:idx val="1"/>
          <c:order val="1"/>
          <c:tx>
            <c:strRef>
              <c:f>NDCG_new!$C$1</c:f>
              <c:strCache>
                <c:ptCount val="1"/>
                <c:pt idx="0">
                  <c:v>Proposed</c:v>
                </c:pt>
              </c:strCache>
            </c:strRef>
          </c:tx>
          <c:spPr>
            <a:ln w="158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C0000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NDCG_new!$C$2:$C$5</c:f>
              <c:numCache>
                <c:formatCode>General</c:formatCode>
                <c:ptCount val="4"/>
                <c:pt idx="0">
                  <c:v>0.15121457899999999</c:v>
                </c:pt>
                <c:pt idx="1">
                  <c:v>0.16820247599999999</c:v>
                </c:pt>
                <c:pt idx="2">
                  <c:v>0.18017058899999999</c:v>
                </c:pt>
                <c:pt idx="3">
                  <c:v>0.187257909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DF-4745-A7BF-B1DE7B0EFA59}"/>
            </c:ext>
          </c:extLst>
        </c:ser>
        <c:ser>
          <c:idx val="2"/>
          <c:order val="2"/>
          <c:tx>
            <c:strRef>
              <c:f>NDCG_new!$D$1</c:f>
              <c:strCache>
                <c:ptCount val="1"/>
                <c:pt idx="0">
                  <c:v>NUBPR-NO</c:v>
                </c:pt>
              </c:strCache>
            </c:strRef>
          </c:tx>
          <c:spPr>
            <a:ln w="15875" cap="rnd">
              <a:solidFill>
                <a:srgbClr val="0070C0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0070C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NDCG_new!$D$2:$D$5</c:f>
              <c:numCache>
                <c:formatCode>General</c:formatCode>
                <c:ptCount val="4"/>
                <c:pt idx="0">
                  <c:v>0.13284293799999999</c:v>
                </c:pt>
                <c:pt idx="1">
                  <c:v>0.14825471000000001</c:v>
                </c:pt>
                <c:pt idx="2">
                  <c:v>0.16799810500000001</c:v>
                </c:pt>
                <c:pt idx="3">
                  <c:v>0.17346096699999999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DF-4745-A7BF-B1DE7B0EFA59}"/>
            </c:ext>
          </c:extLst>
        </c:ser>
        <c:ser>
          <c:idx val="3"/>
          <c:order val="3"/>
          <c:tx>
            <c:strRef>
              <c:f>NDCG_new!$E$1</c:f>
              <c:strCache>
                <c:ptCount val="1"/>
                <c:pt idx="0">
                  <c:v>CRGAN</c:v>
                </c:pt>
              </c:strCache>
            </c:strRef>
          </c:tx>
          <c:spPr>
            <a:ln w="158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15875">
                <a:solidFill>
                  <a:srgbClr val="00B05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NDCG_new!$E$2:$E$5</c:f>
              <c:numCache>
                <c:formatCode>General</c:formatCode>
                <c:ptCount val="4"/>
                <c:pt idx="0">
                  <c:v>9.2709059999999996E-2</c:v>
                </c:pt>
                <c:pt idx="1">
                  <c:v>0.109473188</c:v>
                </c:pt>
                <c:pt idx="2">
                  <c:v>0.123840504</c:v>
                </c:pt>
                <c:pt idx="3">
                  <c:v>0.12855703700000001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DF-4745-A7BF-B1DE7B0EFA59}"/>
            </c:ext>
          </c:extLst>
        </c:ser>
        <c:ser>
          <c:idx val="4"/>
          <c:order val="4"/>
          <c:tx>
            <c:strRef>
              <c:f>NDCG_new!$F$1</c:f>
              <c:strCache>
                <c:ptCount val="1"/>
                <c:pt idx="0">
                  <c:v>TDCN</c:v>
                </c:pt>
              </c:strCache>
            </c:strRef>
          </c:tx>
          <c:spPr>
            <a:ln w="15875" cap="rnd">
              <a:solidFill>
                <a:srgbClr val="A5C249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A5C249">
                  <a:lumMod val="50000"/>
                </a:srgbClr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NDCG_new!$F$2:$F$5</c:f>
              <c:numCache>
                <c:formatCode>General</c:formatCode>
                <c:ptCount val="4"/>
                <c:pt idx="0">
                  <c:v>5.8800003000000003E-2</c:v>
                </c:pt>
                <c:pt idx="1">
                  <c:v>8.2200003999999993E-2</c:v>
                </c:pt>
                <c:pt idx="2">
                  <c:v>8.9400004000000005E-2</c:v>
                </c:pt>
                <c:pt idx="3">
                  <c:v>0.102066672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8DF-4745-A7BF-B1DE7B0EFA59}"/>
            </c:ext>
          </c:extLst>
        </c:ser>
        <c:ser>
          <c:idx val="5"/>
          <c:order val="5"/>
          <c:tx>
            <c:strRef>
              <c:f>NDCG_new!$G$1</c:f>
              <c:strCache>
                <c:ptCount val="1"/>
                <c:pt idx="0">
                  <c:v>TBKNN</c:v>
                </c:pt>
              </c:strCache>
            </c:strRef>
          </c:tx>
          <c:spPr>
            <a:ln w="15875" cap="rnd">
              <a:solidFill>
                <a:srgbClr val="7030A0"/>
              </a:solidFill>
              <a:round/>
            </a:ln>
            <a:effectLst/>
          </c:spPr>
          <c:marker>
            <c:symbol val="plus"/>
            <c:size val="8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NDCG_new!$G$2:$G$5</c:f>
              <c:numCache>
                <c:formatCode>General</c:formatCode>
                <c:ptCount val="4"/>
                <c:pt idx="0">
                  <c:v>3.9133334999999998E-2</c:v>
                </c:pt>
                <c:pt idx="1">
                  <c:v>4.9200002E-2</c:v>
                </c:pt>
                <c:pt idx="2">
                  <c:v>5.6800003000000002E-2</c:v>
                </c:pt>
                <c:pt idx="3">
                  <c:v>6.1266670000000002E-2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8DF-4745-A7BF-B1DE7B0EFA59}"/>
            </c:ext>
          </c:extLst>
        </c:ser>
        <c:ser>
          <c:idx val="6"/>
          <c:order val="6"/>
          <c:tx>
            <c:strRef>
              <c:f>NDCG_new!$H$1</c:f>
              <c:strCache>
                <c:ptCount val="1"/>
                <c:pt idx="0">
                  <c:v>TimePop</c:v>
                </c:pt>
              </c:strCache>
            </c:strRef>
          </c:tx>
          <c:spPr>
            <a:ln w="15875" cap="rnd">
              <a:solidFill>
                <a:srgbClr val="FFC000"/>
              </a:solidFill>
              <a:round/>
            </a:ln>
            <a:effectLst/>
          </c:spPr>
          <c:marker>
            <c:symbol val="dash"/>
            <c:size val="7"/>
            <c:spPr>
              <a:solidFill>
                <a:schemeClr val="accent1">
                  <a:lumMod val="60000"/>
                </a:schemeClr>
              </a:solidFill>
              <a:ln w="1587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NDCG_new!$H$2:$H$5</c:f>
              <c:numCache>
                <c:formatCode>General</c:formatCode>
                <c:ptCount val="4"/>
                <c:pt idx="0">
                  <c:v>1.9952654E-2</c:v>
                </c:pt>
                <c:pt idx="1">
                  <c:v>2.522609E-2</c:v>
                </c:pt>
                <c:pt idx="2">
                  <c:v>3.1565513000000003E-2</c:v>
                </c:pt>
                <c:pt idx="3">
                  <c:v>3.6074334999999999E-2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8DF-4745-A7BF-B1DE7B0EF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8205151"/>
        <c:axId val="522744783"/>
      </c:lineChart>
      <c:catAx>
        <c:axId val="528205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744783"/>
        <c:crosses val="autoZero"/>
        <c:auto val="1"/>
        <c:lblAlgn val="ctr"/>
        <c:lblOffset val="100"/>
        <c:noMultiLvlLbl val="0"/>
      </c:catAx>
      <c:valAx>
        <c:axId val="522744783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ysClr val="window" lastClr="FFFFFF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205151"/>
        <c:crosses val="autoZero"/>
        <c:crossBetween val="between"/>
      </c:valAx>
      <c:spPr>
        <a:solidFill>
          <a:sysClr val="window" lastClr="FFFFFF">
            <a:lumMod val="95000"/>
          </a:sysClr>
        </a:solidFill>
        <a:ln cmpd="dbl">
          <a:solidFill>
            <a:sysClr val="window" lastClr="FFFFFF">
              <a:lumMod val="50000"/>
            </a:sysClr>
          </a:solidFill>
          <a:prstDash val="solid"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SG"/>
              <a:t>Diversity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Sheet2!$A$22</c:f>
              <c:strCache>
                <c:ptCount val="1"/>
                <c:pt idx="0">
                  <c:v>Diversity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DC722">
                  <a:alpha val="7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456-4C78-9594-8A48AA5B3292}"/>
              </c:ext>
            </c:extLst>
          </c:dPt>
          <c:dPt>
            <c:idx val="1"/>
            <c:invertIfNegative val="0"/>
            <c:bubble3D val="0"/>
            <c:spPr>
              <a:solidFill>
                <a:srgbClr val="7030A0">
                  <a:alpha val="7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456-4C78-9594-8A48AA5B3292}"/>
              </c:ext>
            </c:extLst>
          </c:dPt>
          <c:dPt>
            <c:idx val="2"/>
            <c:invertIfNegative val="0"/>
            <c:bubble3D val="0"/>
            <c:spPr>
              <a:solidFill>
                <a:srgbClr val="A5C249">
                  <a:lumMod val="75000"/>
                  <a:alpha val="7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56-4C78-9594-8A48AA5B3292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>
                  <a:alpha val="7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456-4C78-9594-8A48AA5B3292}"/>
              </c:ext>
            </c:extLst>
          </c:dPt>
          <c:dPt>
            <c:idx val="4"/>
            <c:invertIfNegative val="0"/>
            <c:bubble3D val="0"/>
            <c:spPr>
              <a:solidFill>
                <a:srgbClr val="0070C0">
                  <a:alpha val="7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E80-435C-BD88-D35C93C42C38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>
                  <a:alpha val="7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56-4C78-9594-8A48AA5B3292}"/>
              </c:ext>
            </c:extLst>
          </c:dPt>
          <c:dPt>
            <c:idx val="6"/>
            <c:invertIfNegative val="0"/>
            <c:bubble3D val="0"/>
            <c:spPr>
              <a:solidFill>
                <a:sysClr val="windowText" lastClr="000000">
                  <a:alpha val="76000"/>
                </a:sys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CE80-435C-BD88-D35C93C42C38}"/>
              </c:ext>
            </c:extLst>
          </c:dPt>
          <c:cat>
            <c:strRef>
              <c:f>Sheet2!$B$21:$H$21</c:f>
              <c:strCache>
                <c:ptCount val="7"/>
                <c:pt idx="0">
                  <c:v>TimePop</c:v>
                </c:pt>
                <c:pt idx="1">
                  <c:v>TBKNN</c:v>
                </c:pt>
                <c:pt idx="2">
                  <c:v>TDCN</c:v>
                </c:pt>
                <c:pt idx="3">
                  <c:v>CRGAN</c:v>
                </c:pt>
                <c:pt idx="4">
                  <c:v>NUBPR-NO</c:v>
                </c:pt>
                <c:pt idx="5">
                  <c:v>Proposed</c:v>
                </c:pt>
                <c:pt idx="6">
                  <c:v>NUBPR-O</c:v>
                </c:pt>
              </c:strCache>
            </c:strRef>
          </c:cat>
          <c:val>
            <c:numRef>
              <c:f>Sheet2!$B$22:$H$22</c:f>
              <c:numCache>
                <c:formatCode>General</c:formatCode>
                <c:ptCount val="7"/>
                <c:pt idx="0">
                  <c:v>0.68230000000000002</c:v>
                </c:pt>
                <c:pt idx="1">
                  <c:v>0.68396999999999997</c:v>
                </c:pt>
                <c:pt idx="2">
                  <c:v>0.78683800000000004</c:v>
                </c:pt>
                <c:pt idx="3">
                  <c:v>0.76247500000000001</c:v>
                </c:pt>
                <c:pt idx="4">
                  <c:v>0.68457999999999997</c:v>
                </c:pt>
                <c:pt idx="5">
                  <c:v>0.85625942499999996</c:v>
                </c:pt>
                <c:pt idx="6">
                  <c:v>0.88879728300000005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56-4C78-9594-8A48AA5B3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6"/>
        <c:overlap val="100"/>
        <c:axId val="1379552928"/>
        <c:axId val="1267463824"/>
      </c:barChart>
      <c:catAx>
        <c:axId val="1379552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7463824"/>
        <c:crosses val="autoZero"/>
        <c:auto val="1"/>
        <c:lblAlgn val="ctr"/>
        <c:lblOffset val="100"/>
        <c:noMultiLvlLbl val="0"/>
      </c:catAx>
      <c:valAx>
        <c:axId val="1267463824"/>
        <c:scaling>
          <c:orientation val="minMax"/>
          <c:max val="0.9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955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SG"/>
              <a:t>Novelty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Sheet2!$A$24</c:f>
              <c:strCache>
                <c:ptCount val="1"/>
                <c:pt idx="0">
                  <c:v>Novelty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DC722">
                  <a:alpha val="7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456-4C78-9594-8A48AA5B3292}"/>
              </c:ext>
            </c:extLst>
          </c:dPt>
          <c:dPt>
            <c:idx val="1"/>
            <c:invertIfNegative val="0"/>
            <c:bubble3D val="0"/>
            <c:spPr>
              <a:solidFill>
                <a:srgbClr val="7030A0">
                  <a:alpha val="7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456-4C78-9594-8A48AA5B3292}"/>
              </c:ext>
            </c:extLst>
          </c:dPt>
          <c:dPt>
            <c:idx val="2"/>
            <c:invertIfNegative val="0"/>
            <c:bubble3D val="0"/>
            <c:spPr>
              <a:solidFill>
                <a:srgbClr val="A5C249">
                  <a:lumMod val="75000"/>
                  <a:alpha val="7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56-4C78-9594-8A48AA5B3292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>
                  <a:alpha val="7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456-4C78-9594-8A48AA5B3292}"/>
              </c:ext>
            </c:extLst>
          </c:dPt>
          <c:dPt>
            <c:idx val="4"/>
            <c:invertIfNegative val="0"/>
            <c:bubble3D val="0"/>
            <c:spPr>
              <a:solidFill>
                <a:srgbClr val="0070C0">
                  <a:alpha val="7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E80-435C-BD88-D35C93C42C38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>
                  <a:alpha val="7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56-4C78-9594-8A48AA5B3292}"/>
              </c:ext>
            </c:extLst>
          </c:dPt>
          <c:dPt>
            <c:idx val="6"/>
            <c:invertIfNegative val="0"/>
            <c:bubble3D val="0"/>
            <c:spPr>
              <a:solidFill>
                <a:sysClr val="windowText" lastClr="000000">
                  <a:alpha val="76000"/>
                </a:sys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CE80-435C-BD88-D35C93C42C38}"/>
              </c:ext>
            </c:extLst>
          </c:dPt>
          <c:cat>
            <c:strRef>
              <c:f>Sheet2!$B$23:$H$23</c:f>
              <c:strCache>
                <c:ptCount val="7"/>
                <c:pt idx="0">
                  <c:v>TimePop</c:v>
                </c:pt>
                <c:pt idx="1">
                  <c:v>TBKNN</c:v>
                </c:pt>
                <c:pt idx="2">
                  <c:v>TDCN</c:v>
                </c:pt>
                <c:pt idx="3">
                  <c:v>CRGAN</c:v>
                </c:pt>
                <c:pt idx="4">
                  <c:v>NUBPR-NO</c:v>
                </c:pt>
                <c:pt idx="5">
                  <c:v>Proposed</c:v>
                </c:pt>
                <c:pt idx="6">
                  <c:v>NUBPR-O</c:v>
                </c:pt>
              </c:strCache>
            </c:strRef>
          </c:cat>
          <c:val>
            <c:numRef>
              <c:f>Sheet2!$B$24:$H$24</c:f>
              <c:numCache>
                <c:formatCode>General</c:formatCode>
                <c:ptCount val="7"/>
                <c:pt idx="0">
                  <c:v>1.5900000000000001E-2</c:v>
                </c:pt>
                <c:pt idx="1">
                  <c:v>2.9760000000000002E-2</c:v>
                </c:pt>
                <c:pt idx="2">
                  <c:v>3.7620000000000001E-2</c:v>
                </c:pt>
                <c:pt idx="3">
                  <c:v>4.045E-2</c:v>
                </c:pt>
                <c:pt idx="4">
                  <c:v>3.56E-2</c:v>
                </c:pt>
                <c:pt idx="5">
                  <c:v>4.405005E-2</c:v>
                </c:pt>
                <c:pt idx="6">
                  <c:v>4.5107251000000001E-2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56-4C78-9594-8A48AA5B3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6"/>
        <c:overlap val="100"/>
        <c:axId val="1379552928"/>
        <c:axId val="1267463824"/>
      </c:barChart>
      <c:catAx>
        <c:axId val="1379552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7463824"/>
        <c:crosses val="autoZero"/>
        <c:auto val="1"/>
        <c:lblAlgn val="ctr"/>
        <c:lblOffset val="100"/>
        <c:noMultiLvlLbl val="0"/>
      </c:catAx>
      <c:valAx>
        <c:axId val="1267463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955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D4D49-F73F-4547-83FE-F2794F559E7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033823-1C6C-49A1-85FF-EED8FF44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360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13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55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7188" y="1239838"/>
            <a:ext cx="5954712" cy="3351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C996-4337-44EB-9394-DAD8500140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28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0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6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7188" y="1239838"/>
            <a:ext cx="5954712" cy="3351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C996-4337-44EB-9394-DAD8500140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86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6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C996-4337-44EB-9394-DAD85001407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796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78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55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731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636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492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223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30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43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61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1D813-4095-47D0-B686-726FDB38F0E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98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8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23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988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86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8DA67-ECA9-4560-8BAA-BDD75E656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BE8A40-E13D-4D84-A28D-9D6D3BA81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D1346A-B2AC-4FC1-ADDA-2C55088F3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EE985-2835-410D-B826-544BE4DA3354}" type="datetime1">
              <a:rPr lang="en-US" smtClean="0"/>
              <a:t>2/17/2022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52A846-3118-40A8-9845-0225E967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8A9EC-CD45-4801-B6F4-B30C142DC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23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E8164-2859-4728-A011-3E7D6575D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563EE-0B15-45B8-B742-F50F7523F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5999"/>
            <a:ext cx="10515600" cy="5485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1A246-F8B6-457E-8CD8-286603B35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1491"/>
            <a:ext cx="2743200" cy="365125"/>
          </a:xfrm>
        </p:spPr>
        <p:txBody>
          <a:bodyPr/>
          <a:lstStyle/>
          <a:p>
            <a:fld id="{1F1D77B9-F148-46A7-B127-36609758CE9B}" type="datetime1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E5DD1-2D03-4BF7-9B1A-53CB86540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1491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810CE-0AC2-40F1-9369-61ECEECC3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149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E47185-3E2A-46B7-BFBE-75BAE8CB2A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36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6BEE9-0EE0-4593-856A-35280F016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19093-0D6F-4B8A-8612-E15D9D8BC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062D3-30C1-4B90-904F-C9DC3B9AF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1F333-1FFA-4A43-AEBA-23FE45F2178C}" type="datetime1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4D298-0AF2-4C60-BC9A-B9B590D2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EBBCC-6B46-41C3-8C02-0401D5E40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42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1891A-FC6F-41D9-B68F-24F397118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D5C3-8C07-4353-B58F-AACCFB408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D41E5-0A38-4AB0-A8F9-78A774FDF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BABC7-92FE-4689-ADAF-0D45F9B18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698F-18CC-4547-BCB0-13E85D2469AF}" type="datetime1">
              <a:rPr lang="en-US" smtClean="0"/>
              <a:t>2/17/2022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B0974-C4A3-4540-9E47-0866CE3B4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34203-3E98-4691-9717-804DE3030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8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DDBAD-F028-4876-BD6E-25EE7DBA5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4EF29-86E3-410B-9CC7-84B4DCA29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65F9B-5916-4606-AFDF-857F45980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F59135-B6D5-4F7C-9F01-DD918D6FD4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9282AA-4EAD-4AAA-ACBD-C08B203B87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B7E380-399D-485B-B5B9-74176EC8B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D805-C604-4010-B455-6B56F81354E6}" type="datetime1">
              <a:rPr lang="en-US" smtClean="0"/>
              <a:t>2/17/2022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ED0E2-5066-4CA3-8BE5-E706FC6D0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38BCBD-05C3-49D6-896D-E6BCABE92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72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B3D7-CA55-498C-86CA-4890F1FF2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60374A-AD9B-4BDF-9341-DC3E244C6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58A5-0192-4A65-95F6-9B11EB5377C1}" type="datetime1">
              <a:rPr lang="en-US" smtClean="0"/>
              <a:t>2/17/2022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6CE0E0-17D5-4A40-B14C-AA0481BB6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F0A593-C51B-4951-8FBD-3A9DE0237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4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E0636F-52F0-4EE6-AA75-4A528D648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0F902-CC95-4B10-93D1-883AC091D9C6}" type="datetime1">
              <a:rPr lang="en-US" smtClean="0"/>
              <a:t>2/17/2022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66CE63-D51F-4DA8-8D47-42C490398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7E44A-4953-4BC8-84E9-3F05D7AB5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1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EB3E9-01FB-46D5-B794-5444C7DDC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20E2E-8E37-4514-A46C-A09702B41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396EB-B399-4F8F-B70A-CC7636D6E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22C566-2084-4949-8E72-7F4D63EC8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31E7-27CF-4D12-B509-437ACE708607}" type="datetime1">
              <a:rPr lang="en-US" smtClean="0"/>
              <a:t>2/17/2022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DBD65-BD1A-40CE-9C25-FD30A2F25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7D9AE-C60D-4075-B846-B9F5D53C6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78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B102A-85E0-4C83-A4AD-DDC6485AF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5886-065A-44CA-8C07-CC10E7C8F6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2218B-8C14-4689-BDED-2CEF58E89A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920C7-B486-44BB-998E-DA886D2CC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35CF-8B3B-4ACD-A3CE-ACBFF14688F0}" type="datetime1">
              <a:rPr lang="en-US" smtClean="0"/>
              <a:t>2/17/2022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2E0A85-C4E9-4230-8C56-1D2B24B5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2333D-73E6-46DB-86EF-D40763061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70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71BDF-BBAC-498D-A563-4AA532789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EE4AC1-7FA0-4888-8D25-90FCE893A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19B94-BEB8-47B2-BAF7-3BE4178C5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381B-315C-4662-9D55-A664271F7D9F}" type="datetime1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1F043-993B-4A95-82F1-DC18B8F3B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1BFD2-B916-41D4-894C-1D26C494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41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71813A-0E2D-4E91-A46E-9E4DF2FC9C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F64798-FC1B-495E-8BF9-37EE445F2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ECA39-D646-4374-8F14-455CB1E77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3EB9-8319-474B-96AD-FBB6401B5DE4}" type="datetime1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17C5A-A6F1-4EAE-9C32-E3EFDD2BB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13AC0-F908-4664-B30F-9E96B270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7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2C3F09-CA4C-4235-9AE1-9E73B6A1D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11BAF-B6CB-4CFC-BF3D-1C9EB8CF0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9E397-2592-4A0F-8DAD-3764A34DC8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D289C-6DC7-488D-BB9A-BB2B9F16F501}" type="datetime1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2FB3F-F2B3-419C-961C-F4A9DC91C9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546C2-99BE-47D2-B15F-9C159C4D68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1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32.png"/><Relationship Id="rId5" Type="http://schemas.openxmlformats.org/officeDocument/2006/relationships/image" Target="../media/image28.svg"/><Relationship Id="rId10" Type="http://schemas.openxmlformats.org/officeDocument/2006/relationships/image" Target="../media/image31.sv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11" Type="http://schemas.openxmlformats.org/officeDocument/2006/relationships/image" Target="../media/image21.sv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13" Type="http://schemas.openxmlformats.org/officeDocument/2006/relationships/image" Target="../media/image195.png"/><Relationship Id="rId18" Type="http://schemas.openxmlformats.org/officeDocument/2006/relationships/image" Target="../media/image39.jpeg"/><Relationship Id="rId3" Type="http://schemas.openxmlformats.org/officeDocument/2006/relationships/image" Target="../media/image190.png"/><Relationship Id="rId7" Type="http://schemas.openxmlformats.org/officeDocument/2006/relationships/image" Target="../media/image193.png"/><Relationship Id="rId12" Type="http://schemas.openxmlformats.org/officeDocument/2006/relationships/image" Target="../media/image185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98.png"/><Relationship Id="rId20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5" Type="http://schemas.openxmlformats.org/officeDocument/2006/relationships/image" Target="../media/image197.png"/><Relationship Id="rId10" Type="http://schemas.openxmlformats.org/officeDocument/2006/relationships/image" Target="../media/image183.png"/><Relationship Id="rId19" Type="http://schemas.openxmlformats.org/officeDocument/2006/relationships/image" Target="../media/image23.png"/><Relationship Id="rId4" Type="http://schemas.openxmlformats.org/officeDocument/2006/relationships/image" Target="../media/image191.png"/><Relationship Id="rId9" Type="http://schemas.openxmlformats.org/officeDocument/2006/relationships/image" Target="../media/image182.png"/><Relationship Id="rId14" Type="http://schemas.openxmlformats.org/officeDocument/2006/relationships/image" Target="../media/image19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500.png"/><Relationship Id="rId18" Type="http://schemas.openxmlformats.org/officeDocument/2006/relationships/image" Target="../media/image550.png"/><Relationship Id="rId3" Type="http://schemas.openxmlformats.org/officeDocument/2006/relationships/image" Target="../media/image41.png"/><Relationship Id="rId21" Type="http://schemas.openxmlformats.org/officeDocument/2006/relationships/image" Target="../media/image420.png"/><Relationship Id="rId12" Type="http://schemas.openxmlformats.org/officeDocument/2006/relationships/image" Target="../media/image490.png"/><Relationship Id="rId17" Type="http://schemas.openxmlformats.org/officeDocument/2006/relationships/image" Target="../media/image54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30.png"/><Relationship Id="rId20" Type="http://schemas.openxmlformats.org/officeDocument/2006/relationships/image" Target="../media/image47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80.png"/><Relationship Id="rId24" Type="http://schemas.openxmlformats.org/officeDocument/2006/relationships/image" Target="../media/image42.png"/><Relationship Id="rId15" Type="http://schemas.openxmlformats.org/officeDocument/2006/relationships/image" Target="../media/image430.png"/><Relationship Id="rId23" Type="http://schemas.openxmlformats.org/officeDocument/2006/relationships/image" Target="../media/image440.png"/><Relationship Id="rId10" Type="http://schemas.openxmlformats.org/officeDocument/2006/relationships/image" Target="../media/image422.png"/><Relationship Id="rId19" Type="http://schemas.openxmlformats.org/officeDocument/2006/relationships/image" Target="../media/image442.png"/><Relationship Id="rId9" Type="http://schemas.openxmlformats.org/officeDocument/2006/relationships/image" Target="../media/image462.png"/><Relationship Id="rId14" Type="http://schemas.openxmlformats.org/officeDocument/2006/relationships/image" Target="../media/image510.png"/><Relationship Id="rId22" Type="http://schemas.openxmlformats.org/officeDocument/2006/relationships/image" Target="../media/image5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1.png"/><Relationship Id="rId13" Type="http://schemas.openxmlformats.org/officeDocument/2006/relationships/image" Target="../media/image200.png"/><Relationship Id="rId18" Type="http://schemas.openxmlformats.org/officeDocument/2006/relationships/image" Target="../media/image206.png"/><Relationship Id="rId26" Type="http://schemas.openxmlformats.org/officeDocument/2006/relationships/image" Target="../media/image641.png"/><Relationship Id="rId3" Type="http://schemas.openxmlformats.org/officeDocument/2006/relationships/image" Target="../media/image1920.png"/><Relationship Id="rId21" Type="http://schemas.openxmlformats.org/officeDocument/2006/relationships/image" Target="../media/image208.png"/><Relationship Id="rId7" Type="http://schemas.openxmlformats.org/officeDocument/2006/relationships/image" Target="../media/image591.png"/><Relationship Id="rId12" Type="http://schemas.openxmlformats.org/officeDocument/2006/relationships/image" Target="../media/image39.jpeg"/><Relationship Id="rId17" Type="http://schemas.openxmlformats.org/officeDocument/2006/relationships/image" Target="../media/image205.png"/><Relationship Id="rId25" Type="http://schemas.openxmlformats.org/officeDocument/2006/relationships/image" Target="../media/image631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04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0.png"/><Relationship Id="rId11" Type="http://schemas.openxmlformats.org/officeDocument/2006/relationships/image" Target="../media/image40.jpeg"/><Relationship Id="rId24" Type="http://schemas.openxmlformats.org/officeDocument/2006/relationships/image" Target="../media/image621.png"/><Relationship Id="rId5" Type="http://schemas.openxmlformats.org/officeDocument/2006/relationships/image" Target="../media/image1940.png"/><Relationship Id="rId15" Type="http://schemas.openxmlformats.org/officeDocument/2006/relationships/image" Target="../media/image202.png"/><Relationship Id="rId23" Type="http://schemas.openxmlformats.org/officeDocument/2006/relationships/image" Target="../media/image590.png"/><Relationship Id="rId10" Type="http://schemas.openxmlformats.org/officeDocument/2006/relationships/image" Target="../media/image611.png"/><Relationship Id="rId19" Type="http://schemas.openxmlformats.org/officeDocument/2006/relationships/image" Target="../media/image570.png"/><Relationship Id="rId4" Type="http://schemas.openxmlformats.org/officeDocument/2006/relationships/image" Target="../media/image580.png"/><Relationship Id="rId9" Type="http://schemas.openxmlformats.org/officeDocument/2006/relationships/image" Target="../media/image1980.png"/><Relationship Id="rId14" Type="http://schemas.openxmlformats.org/officeDocument/2006/relationships/image" Target="../media/image20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3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1.png"/><Relationship Id="rId7" Type="http://schemas.openxmlformats.org/officeDocument/2006/relationships/image" Target="../media/image2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3.png"/><Relationship Id="rId9" Type="http://schemas.openxmlformats.org/officeDocument/2006/relationships/image" Target="../media/image2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134">
            <a:extLst>
              <a:ext uri="{FF2B5EF4-FFF2-40B4-BE49-F238E27FC236}">
                <a16:creationId xmlns:a16="http://schemas.microsoft.com/office/drawing/2014/main" id="{2643BE6C-86B7-4AB9-91E8-9B5DB45AC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0"/>
            <a:ext cx="12188825" cy="42428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0FFA09-125D-4057-A2C1-50037CC14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845" y="578839"/>
            <a:ext cx="11748310" cy="1355433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Synthetically generate missing user preferences for Cross-network Recommendations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6999FD-B3EA-4AC8-B7E3-1132437AC4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3490" y="3326860"/>
            <a:ext cx="8125020" cy="860143"/>
          </a:xfrm>
        </p:spPr>
        <p:txBody>
          <a:bodyPr>
            <a:normAutofit fontScale="85000" lnSpcReduction="20000"/>
          </a:bodyPr>
          <a:lstStyle/>
          <a:p>
            <a:r>
              <a:rPr lang="en-US" sz="3500" dirty="0">
                <a:solidFill>
                  <a:schemeClr val="bg1"/>
                </a:solidFill>
              </a:rPr>
              <a:t>Dilruk Perera</a:t>
            </a:r>
            <a:r>
              <a:rPr lang="en-US" sz="3000" dirty="0">
                <a:solidFill>
                  <a:schemeClr val="bg1"/>
                </a:solidFill>
              </a:rPr>
              <a:t>  </a:t>
            </a:r>
          </a:p>
          <a:p>
            <a:r>
              <a:rPr lang="en-US" sz="3000" dirty="0">
                <a:solidFill>
                  <a:schemeClr val="bg1"/>
                </a:solidFill>
              </a:rPr>
              <a:t>(School of Computing)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46" name="Picture 2" descr="Image result for national university of singapore icon">
            <a:extLst>
              <a:ext uri="{FF2B5EF4-FFF2-40B4-BE49-F238E27FC236}">
                <a16:creationId xmlns:a16="http://schemas.microsoft.com/office/drawing/2014/main" id="{59561A74-7D34-4E90-A6FC-8AF1F7C1F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537" y="4712881"/>
            <a:ext cx="2292926" cy="104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B19E0A-D4D2-42EA-BE5E-32236ADC8350}"/>
              </a:ext>
            </a:extLst>
          </p:cNvPr>
          <p:cNvSpPr/>
          <p:nvPr/>
        </p:nvSpPr>
        <p:spPr>
          <a:xfrm>
            <a:off x="467659" y="6105700"/>
            <a:ext cx="11427591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Dilruk Perera</a:t>
            </a:r>
            <a:r>
              <a:rPr lang="en-US" dirty="0"/>
              <a:t>, and Roger Zimmermann, “</a:t>
            </a:r>
            <a:r>
              <a:rPr lang="en-US" dirty="0" err="1"/>
              <a:t>CnGAN</a:t>
            </a:r>
            <a:r>
              <a:rPr lang="en-US" dirty="0"/>
              <a:t>: Generative Adversarial Networks for Cross-network user preference generation for non-overlapped users,” </a:t>
            </a:r>
            <a:r>
              <a:rPr lang="en-US" b="1" dirty="0"/>
              <a:t>The Web Conference, WWW, 2019 </a:t>
            </a:r>
          </a:p>
        </p:txBody>
      </p:sp>
    </p:spTree>
    <p:extLst>
      <p:ext uri="{BB962C8B-B14F-4D97-AF65-F5344CB8AC3E}">
        <p14:creationId xmlns:p14="http://schemas.microsoft.com/office/powerpoint/2010/main" val="1601413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0FB4-912A-495E-B078-4D37BF55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10713-9126-40D4-BAB5-4A78095E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Background : Cross-network Recommender Systems</a:t>
            </a:r>
          </a:p>
          <a:p>
            <a:endParaRPr lang="en-US" dirty="0"/>
          </a:p>
          <a:p>
            <a:r>
              <a:rPr lang="en-US" dirty="0"/>
              <a:t>Research Problem</a:t>
            </a:r>
          </a:p>
          <a:p>
            <a:endParaRPr lang="en-US" dirty="0"/>
          </a:p>
          <a:p>
            <a:r>
              <a:rPr lang="en-US" dirty="0"/>
              <a:t>Solution</a:t>
            </a:r>
          </a:p>
          <a:p>
            <a:endParaRPr lang="en-US" dirty="0"/>
          </a:p>
          <a:p>
            <a:r>
              <a:rPr lang="en-US" dirty="0"/>
              <a:t>Methodology</a:t>
            </a:r>
          </a:p>
          <a:p>
            <a:endParaRPr lang="en-US" dirty="0"/>
          </a:p>
          <a:p>
            <a:r>
              <a:rPr lang="en-US" dirty="0"/>
              <a:t>Experimental Results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4223B-4DDB-4BA0-963A-4D2085CCB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921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854119"/>
            <a:ext cx="10763250" cy="5647371"/>
          </a:xfrm>
          <a:noFill/>
          <a:ln>
            <a:noFill/>
          </a:ln>
        </p:spPr>
        <p:txBody>
          <a:bodyPr>
            <a:normAutofit/>
          </a:bodyPr>
          <a:lstStyle/>
          <a:p>
            <a:pPr marL="457200" lvl="1" indent="-457200" algn="just">
              <a:spcBef>
                <a:spcPts val="600"/>
              </a:spcBef>
            </a:pPr>
            <a:endParaRPr lang="en-US" dirty="0"/>
          </a:p>
          <a:p>
            <a:pPr marL="457200" lvl="1" indent="-457200" algn="just">
              <a:spcBef>
                <a:spcPts val="600"/>
              </a:spcBef>
            </a:pPr>
            <a:r>
              <a:rPr lang="en-US" dirty="0"/>
              <a:t>Overwhelming amounts of information are available on today’s Web</a:t>
            </a:r>
          </a:p>
          <a:p>
            <a:pPr marL="457200" lvl="1" indent="-457200" algn="just">
              <a:spcBef>
                <a:spcPts val="600"/>
              </a:spcBef>
            </a:pPr>
            <a:endParaRPr lang="en-US" dirty="0"/>
          </a:p>
          <a:p>
            <a:pPr marL="457200" lvl="1" indent="-457200" algn="just">
              <a:spcBef>
                <a:spcPts val="600"/>
              </a:spcBef>
            </a:pPr>
            <a:endParaRPr lang="en-US" dirty="0"/>
          </a:p>
          <a:p>
            <a:pPr marL="457200" lvl="1" indent="-457200" algn="just">
              <a:spcBef>
                <a:spcPts val="600"/>
              </a:spcBef>
            </a:pPr>
            <a:endParaRPr lang="en-US" dirty="0"/>
          </a:p>
          <a:p>
            <a:pPr marL="457200" lvl="1" indent="-457200" algn="just">
              <a:spcBef>
                <a:spcPts val="600"/>
              </a:spcBef>
            </a:pPr>
            <a:endParaRPr lang="en-US" dirty="0"/>
          </a:p>
          <a:p>
            <a:pPr marL="457200" lvl="1" indent="-457200" algn="just">
              <a:spcBef>
                <a:spcPts val="600"/>
              </a:spcBef>
            </a:pPr>
            <a:r>
              <a:rPr lang="en-US" b="1" dirty="0"/>
              <a:t>Information overload problem</a:t>
            </a:r>
            <a:endParaRPr lang="en-US" sz="2400" b="1" dirty="0"/>
          </a:p>
          <a:p>
            <a:pPr marL="114910" lvl="2" indent="0" algn="just">
              <a:spcBef>
                <a:spcPts val="600"/>
              </a:spcBef>
              <a:buNone/>
            </a:pPr>
            <a:endParaRPr lang="en-US" sz="2400" dirty="0"/>
          </a:p>
          <a:p>
            <a:pPr marL="114910" lvl="2" indent="0" algn="just">
              <a:spcBef>
                <a:spcPts val="600"/>
              </a:spcBef>
              <a:buNone/>
            </a:pPr>
            <a:endParaRPr lang="en-US" sz="2400" dirty="0"/>
          </a:p>
          <a:p>
            <a:pPr marL="457200" indent="-457200"/>
            <a:r>
              <a:rPr lang="en-US" sz="2400" b="1" dirty="0"/>
              <a:t>Solution: </a:t>
            </a:r>
            <a:r>
              <a:rPr lang="en-US" sz="2400" dirty="0"/>
              <a:t>Recommender Systems (RSs)</a:t>
            </a:r>
          </a:p>
          <a:p>
            <a:pPr marL="457200" indent="-457200"/>
            <a:endParaRPr lang="en-US" sz="2400" dirty="0"/>
          </a:p>
          <a:p>
            <a:pPr marL="914400" lvl="1" indent="-457200"/>
            <a:r>
              <a:rPr lang="en-US" sz="2000" dirty="0"/>
              <a:t>Learn individual preferences from user profiles</a:t>
            </a:r>
          </a:p>
          <a:p>
            <a:pPr marL="914400" lvl="1" indent="-457200"/>
            <a:endParaRPr lang="en-US" sz="2000" dirty="0"/>
          </a:p>
          <a:p>
            <a:pPr marL="914400" lvl="1" indent="-457200"/>
            <a:r>
              <a:rPr lang="en-US" sz="2000" dirty="0"/>
              <a:t>Automatically recommend interesting and unseen items to users</a:t>
            </a:r>
          </a:p>
          <a:p>
            <a:pPr marL="457200" indent="-457200"/>
            <a:endParaRPr lang="en-US" sz="2400" dirty="0">
              <a:solidFill>
                <a:srgbClr val="C00000"/>
              </a:solidFill>
            </a:endParaRPr>
          </a:p>
          <a:p>
            <a:pPr marL="413100" lvl="1" indent="0">
              <a:spcBef>
                <a:spcPts val="1200"/>
              </a:spcBef>
              <a:buNone/>
            </a:pPr>
            <a:endParaRPr lang="en-US" dirty="0"/>
          </a:p>
          <a:p>
            <a:pPr marL="413100" lvl="1" indent="0">
              <a:spcBef>
                <a:spcPts val="1200"/>
              </a:spcBef>
            </a:pPr>
            <a:endParaRPr lang="en-US" dirty="0"/>
          </a:p>
        </p:txBody>
      </p:sp>
      <p:pic>
        <p:nvPicPr>
          <p:cNvPr id="1030" name="Picture 6" descr="Image result for information overloa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7" r="8884"/>
          <a:stretch/>
        </p:blipFill>
        <p:spPr bwMode="auto">
          <a:xfrm flipH="1">
            <a:off x="9706172" y="2325672"/>
            <a:ext cx="2085018" cy="159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Image result for information overload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Image result for information overload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ACDAC8A-A8BE-440F-98B9-F6BE8AE04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89352"/>
            <a:ext cx="10591800" cy="854075"/>
          </a:xfrm>
        </p:spPr>
        <p:txBody>
          <a:bodyPr>
            <a:normAutofit/>
          </a:bodyPr>
          <a:lstStyle/>
          <a:p>
            <a:r>
              <a:rPr lang="en-US" dirty="0"/>
              <a:t>Motivation: Recommender Systems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831BFE-8A0B-46A9-B011-7C33ED83FC1B}"/>
              </a:ext>
            </a:extLst>
          </p:cNvPr>
          <p:cNvGrpSpPr/>
          <p:nvPr/>
        </p:nvGrpSpPr>
        <p:grpSpPr>
          <a:xfrm>
            <a:off x="1592126" y="2381641"/>
            <a:ext cx="7081953" cy="461665"/>
            <a:chOff x="3542848" y="6060935"/>
            <a:chExt cx="7081953" cy="46166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250F9E-1C4A-44A5-98F6-FA9D09C654AC}"/>
                </a:ext>
              </a:extLst>
            </p:cNvPr>
            <p:cNvSpPr txBox="1"/>
            <p:nvPr/>
          </p:nvSpPr>
          <p:spPr>
            <a:xfrm>
              <a:off x="3717846" y="6060935"/>
              <a:ext cx="69069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3510" lvl="2" algn="just">
                <a:spcBef>
                  <a:spcPts val="600"/>
                </a:spcBef>
              </a:pPr>
              <a:r>
                <a:rPr lang="en-US" sz="2400" dirty="0"/>
                <a:t>270,000+ snapchat stories are created per minute !</a:t>
              </a:r>
            </a:p>
          </p:txBody>
        </p:sp>
        <p:pic>
          <p:nvPicPr>
            <p:cNvPr id="2050" name="Picture 2" descr="https://encrypted-tbn0.gstatic.com/images?q=tbn:ANd9GcTOSthd_gPjfjyMqmBu8HsIAEOyVgKPHuvGsXvYEojeSNhbQgdTtg">
              <a:extLst>
                <a:ext uri="{FF2B5EF4-FFF2-40B4-BE49-F238E27FC236}">
                  <a16:creationId xmlns:a16="http://schemas.microsoft.com/office/drawing/2014/main" id="{40B808DE-F67E-406D-95E1-063754BB63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2848" y="6106504"/>
              <a:ext cx="373250" cy="373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1D52935-39A4-4BF8-8ECF-778C68B6132C}"/>
              </a:ext>
            </a:extLst>
          </p:cNvPr>
          <p:cNvGrpSpPr/>
          <p:nvPr/>
        </p:nvGrpSpPr>
        <p:grpSpPr>
          <a:xfrm>
            <a:off x="1576356" y="1720507"/>
            <a:ext cx="6782137" cy="830997"/>
            <a:chOff x="3527078" y="5399801"/>
            <a:chExt cx="6782137" cy="83099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49D30E8-25F9-4460-9E95-92E6C033AF8A}"/>
                </a:ext>
              </a:extLst>
            </p:cNvPr>
            <p:cNvSpPr txBox="1"/>
            <p:nvPr/>
          </p:nvSpPr>
          <p:spPr>
            <a:xfrm>
              <a:off x="3729473" y="5399801"/>
              <a:ext cx="65797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3510" lvl="2" algn="just">
                <a:spcBef>
                  <a:spcPts val="600"/>
                </a:spcBef>
              </a:pPr>
              <a:r>
                <a:rPr lang="en-US" sz="2400" dirty="0"/>
                <a:t>500+ hours of videos uploaded per minute !</a:t>
              </a:r>
            </a:p>
            <a:p>
              <a:endParaRPr lang="en-US" sz="2400" dirty="0"/>
            </a:p>
          </p:txBody>
        </p:sp>
        <p:pic>
          <p:nvPicPr>
            <p:cNvPr id="2052" name="Picture 4" descr="https://images.vexels.com/media/users/3/137425/isolated/preview/f2ea1ded4d037633f687ee389a571086-youtube-icon-logo-by-vexels.png">
              <a:extLst>
                <a:ext uri="{FF2B5EF4-FFF2-40B4-BE49-F238E27FC236}">
                  <a16:creationId xmlns:a16="http://schemas.microsoft.com/office/drawing/2014/main" id="{CE020941-3E06-4921-9527-10E6BCF6CB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7078" y="5439509"/>
              <a:ext cx="404790" cy="404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594D28-D34C-48F6-9500-84CE79E3803E}"/>
              </a:ext>
            </a:extLst>
          </p:cNvPr>
          <p:cNvGrpSpPr/>
          <p:nvPr/>
        </p:nvGrpSpPr>
        <p:grpSpPr>
          <a:xfrm>
            <a:off x="8153400" y="4675734"/>
            <a:ext cx="3871693" cy="1484300"/>
            <a:chOff x="7989549" y="4170409"/>
            <a:chExt cx="3871693" cy="148430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993EB99-3760-4563-9063-B0F81D10B3E9}"/>
                </a:ext>
              </a:extLst>
            </p:cNvPr>
            <p:cNvGrpSpPr/>
            <p:nvPr/>
          </p:nvGrpSpPr>
          <p:grpSpPr>
            <a:xfrm>
              <a:off x="7989549" y="4501040"/>
              <a:ext cx="3709706" cy="1153669"/>
              <a:chOff x="7989549" y="4501040"/>
              <a:chExt cx="3709706" cy="115366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25084A00-71E2-4177-9CAD-CFDF0AF33008}"/>
                  </a:ext>
                </a:extLst>
              </p:cNvPr>
              <p:cNvGrpSpPr/>
              <p:nvPr/>
            </p:nvGrpSpPr>
            <p:grpSpPr>
              <a:xfrm>
                <a:off x="7989549" y="4501040"/>
                <a:ext cx="3709706" cy="1153669"/>
                <a:chOff x="7989549" y="3936360"/>
                <a:chExt cx="3709706" cy="1153669"/>
              </a:xfrm>
            </p:grpSpPr>
            <p:pic>
              <p:nvPicPr>
                <p:cNvPr id="23" name="Picture 12" descr="Image result for Recommender Systems icon">
                  <a:extLst>
                    <a:ext uri="{FF2B5EF4-FFF2-40B4-BE49-F238E27FC236}">
                      <a16:creationId xmlns:a16="http://schemas.microsoft.com/office/drawing/2014/main" id="{5A99BDAA-C4A9-47C7-832B-57575A9C39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248" t="65331" r="17019" b="21200"/>
                <a:stretch/>
              </p:blipFill>
              <p:spPr bwMode="auto">
                <a:xfrm>
                  <a:off x="10584830" y="4368412"/>
                  <a:ext cx="1114425" cy="30800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70323AFD-D2A8-47FB-8ED7-7F46A8135C67}"/>
                    </a:ext>
                  </a:extLst>
                </p:cNvPr>
                <p:cNvGrpSpPr/>
                <p:nvPr/>
              </p:nvGrpSpPr>
              <p:grpSpPr>
                <a:xfrm>
                  <a:off x="7989549" y="3936360"/>
                  <a:ext cx="1572980" cy="1153669"/>
                  <a:chOff x="7847245" y="3832669"/>
                  <a:chExt cx="1572980" cy="1153669"/>
                </a:xfrm>
              </p:grpSpPr>
              <p:pic>
                <p:nvPicPr>
                  <p:cNvPr id="24" name="Picture 12" descr="Image result for Recommender Systems icon">
                    <a:extLst>
                      <a:ext uri="{FF2B5EF4-FFF2-40B4-BE49-F238E27FC236}">
                        <a16:creationId xmlns:a16="http://schemas.microsoft.com/office/drawing/2014/main" id="{B1311655-23C6-44B4-8B9B-76E1661006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489" t="3247" r="39759" b="48563"/>
                  <a:stretch/>
                </p:blipFill>
                <p:spPr bwMode="auto">
                  <a:xfrm>
                    <a:off x="8004309" y="3848340"/>
                    <a:ext cx="1145025" cy="100779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1" name="Speech Bubble: Oval 10">
                    <a:extLst>
                      <a:ext uri="{FF2B5EF4-FFF2-40B4-BE49-F238E27FC236}">
                        <a16:creationId xmlns:a16="http://schemas.microsoft.com/office/drawing/2014/main" id="{5FDF2082-EA94-441E-96BF-6779545D7BE3}"/>
                      </a:ext>
                    </a:extLst>
                  </p:cNvPr>
                  <p:cNvSpPr/>
                  <p:nvPr/>
                </p:nvSpPr>
                <p:spPr>
                  <a:xfrm>
                    <a:off x="7847245" y="3832669"/>
                    <a:ext cx="1572980" cy="1153669"/>
                  </a:xfrm>
                  <a:prstGeom prst="wedgeEllipseCallout">
                    <a:avLst>
                      <a:gd name="adj1" fmla="val 60398"/>
                      <a:gd name="adj2" fmla="val 3483"/>
                    </a:avLst>
                  </a:prstGeom>
                  <a:noFill/>
                  <a:ln w="12700">
                    <a:solidFill>
                      <a:srgbClr val="A5A5A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14" name="Picture 4" descr="Image result for girl icon">
                  <a:extLst>
                    <a:ext uri="{FF2B5EF4-FFF2-40B4-BE49-F238E27FC236}">
                      <a16:creationId xmlns:a16="http://schemas.microsoft.com/office/drawing/2014/main" id="{573A939B-08A0-47AD-BAF6-6522CA3B27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colorTemperature colorTemp="59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9592" y="4284303"/>
                  <a:ext cx="476221" cy="4762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Arrow: Right 14">
                  <a:extLst>
                    <a:ext uri="{FF2B5EF4-FFF2-40B4-BE49-F238E27FC236}">
                      <a16:creationId xmlns:a16="http://schemas.microsoft.com/office/drawing/2014/main" id="{EC1E9DBA-05F9-41B6-AFC9-23DF8E8C903A}"/>
                    </a:ext>
                  </a:extLst>
                </p:cNvPr>
                <p:cNvSpPr/>
                <p:nvPr/>
              </p:nvSpPr>
              <p:spPr>
                <a:xfrm>
                  <a:off x="10322369" y="4449757"/>
                  <a:ext cx="216091" cy="183203"/>
                </a:xfrm>
                <a:prstGeom prst="rightArrow">
                  <a:avLst/>
                </a:prstGeom>
                <a:noFill/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87DC3D6-9908-4C22-99B6-087E083EE061}"/>
                  </a:ext>
                </a:extLst>
              </p:cNvPr>
              <p:cNvSpPr/>
              <p:nvPr/>
            </p:nvSpPr>
            <p:spPr>
              <a:xfrm>
                <a:off x="9265443" y="4760118"/>
                <a:ext cx="97631" cy="1500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EDADA0C-3C72-4B2B-8B1B-D3CA62D2A88B}"/>
                  </a:ext>
                </a:extLst>
              </p:cNvPr>
              <p:cNvSpPr/>
              <p:nvPr/>
            </p:nvSpPr>
            <p:spPr>
              <a:xfrm>
                <a:off x="9257284" y="5132403"/>
                <a:ext cx="97631" cy="65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A9FD6F5-738C-47CA-85A9-5057B9AE7CD1}"/>
                  </a:ext>
                </a:extLst>
              </p:cNvPr>
              <p:cNvSpPr/>
              <p:nvPr/>
            </p:nvSpPr>
            <p:spPr>
              <a:xfrm>
                <a:off x="9047734" y="5491882"/>
                <a:ext cx="97631" cy="65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6762588-7468-4E3E-A128-0CCEA3FBF558}"/>
                </a:ext>
              </a:extLst>
            </p:cNvPr>
            <p:cNvSpPr txBox="1"/>
            <p:nvPr/>
          </p:nvSpPr>
          <p:spPr>
            <a:xfrm>
              <a:off x="8322228" y="4170409"/>
              <a:ext cx="9076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/>
                <a:t>User Profile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09818E3-A8BD-406B-A941-D389206E5807}"/>
                </a:ext>
              </a:extLst>
            </p:cNvPr>
            <p:cNvSpPr txBox="1"/>
            <p:nvPr/>
          </p:nvSpPr>
          <p:spPr>
            <a:xfrm>
              <a:off x="10524786" y="4555748"/>
              <a:ext cx="13364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/>
                <a:t>Recommendations</a:t>
              </a: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B92939-2BCE-4CD8-9262-D8EF9FCBE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6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430D4F0-E9C0-4508-B74E-B08981B5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/>
              <a:t>Motivation: Recommender Systems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26F1021-B292-4C5A-B675-9D08C2AE07AB}"/>
              </a:ext>
            </a:extLst>
          </p:cNvPr>
          <p:cNvGrpSpPr/>
          <p:nvPr/>
        </p:nvGrpSpPr>
        <p:grpSpPr>
          <a:xfrm>
            <a:off x="1759438" y="943427"/>
            <a:ext cx="8693443" cy="5733598"/>
            <a:chOff x="1749278" y="943427"/>
            <a:chExt cx="8693443" cy="5733598"/>
          </a:xfrm>
        </p:grpSpPr>
        <p:pic>
          <p:nvPicPr>
            <p:cNvPr id="6" name="Picture 5" descr="A screenshot of a video game&#10;&#10;Description automatically generated">
              <a:extLst>
                <a:ext uri="{FF2B5EF4-FFF2-40B4-BE49-F238E27FC236}">
                  <a16:creationId xmlns:a16="http://schemas.microsoft.com/office/drawing/2014/main" id="{4626EB86-1AD3-47A5-ACCA-4AB2BD3BB5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500"/>
            <a:stretch/>
          </p:blipFill>
          <p:spPr>
            <a:xfrm>
              <a:off x="1749278" y="943427"/>
              <a:ext cx="8693443" cy="5733598"/>
            </a:xfrm>
            <a:prstGeom prst="rect">
              <a:avLst/>
            </a:prstGeom>
          </p:spPr>
        </p:pic>
        <p:pic>
          <p:nvPicPr>
            <p:cNvPr id="26" name="Content Placeholder 4" descr="A screen shot of a video game&#10;&#10;Description automatically generated">
              <a:extLst>
                <a:ext uri="{FF2B5EF4-FFF2-40B4-BE49-F238E27FC236}">
                  <a16:creationId xmlns:a16="http://schemas.microsoft.com/office/drawing/2014/main" id="{C11FC733-1DA3-4293-8EDA-F137518628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26" r="14744" b="98316"/>
            <a:stretch/>
          </p:blipFill>
          <p:spPr>
            <a:xfrm>
              <a:off x="10035440" y="943427"/>
              <a:ext cx="346256" cy="245294"/>
            </a:xfrm>
            <a:prstGeom prst="rect">
              <a:avLst/>
            </a:prstGeom>
          </p:spPr>
        </p:pic>
      </p:grpSp>
      <p:pic>
        <p:nvPicPr>
          <p:cNvPr id="27" name="Picture 4" descr="https://images.vexels.com/media/users/3/137425/isolated/preview/f2ea1ded4d037633f687ee389a571086-youtube-icon-logo-by-vexels.png">
            <a:extLst>
              <a:ext uri="{FF2B5EF4-FFF2-40B4-BE49-F238E27FC236}">
                <a16:creationId xmlns:a16="http://schemas.microsoft.com/office/drawing/2014/main" id="{3E9E1431-F5AD-43F7-91F8-C32806BA2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2876" y="3422234"/>
            <a:ext cx="775984" cy="7759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1000526-39D5-4C05-A932-FF665C1E20CF}"/>
              </a:ext>
            </a:extLst>
          </p:cNvPr>
          <p:cNvGrpSpPr/>
          <p:nvPr/>
        </p:nvGrpSpPr>
        <p:grpSpPr>
          <a:xfrm>
            <a:off x="3203209" y="1294662"/>
            <a:ext cx="1478690" cy="3767483"/>
            <a:chOff x="2326355" y="1247035"/>
            <a:chExt cx="1478690" cy="3767483"/>
          </a:xfrm>
          <a:effectLst>
            <a:glow rad="88900">
              <a:srgbClr val="C00000">
                <a:alpha val="42000"/>
              </a:srgbClr>
            </a:glow>
          </a:effectLst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A133D1B-85BC-4575-A786-E080CDD33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26355" y="1247035"/>
              <a:ext cx="991859" cy="280715"/>
            </a:xfrm>
            <a:prstGeom prst="rect">
              <a:avLst/>
            </a:prstGeom>
            <a:ln w="28575">
              <a:solidFill>
                <a:srgbClr val="C00000"/>
              </a:solidFill>
            </a:ln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A7338D5-9D77-4258-917C-991B05E14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26355" y="4688419"/>
              <a:ext cx="1478690" cy="326099"/>
            </a:xfrm>
            <a:prstGeom prst="rect">
              <a:avLst/>
            </a:prstGeom>
            <a:ln w="28575">
              <a:solidFill>
                <a:srgbClr val="C00000"/>
              </a:solidFill>
            </a:ln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99E042-81DA-40B3-8764-43AD34660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58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Netflix Recommend">
            <a:extLst>
              <a:ext uri="{FF2B5EF4-FFF2-40B4-BE49-F238E27FC236}">
                <a16:creationId xmlns:a16="http://schemas.microsoft.com/office/drawing/2014/main" id="{FF85E0DB-F471-4CB4-B577-832F847EB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311" y="866774"/>
            <a:ext cx="9605378" cy="599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95D6D65-EE71-4522-8338-95BEDBC5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/>
              <a:t>Motivation: Recommender Systems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25DBD0-070C-4D0C-BD2F-9E39C082E149}"/>
              </a:ext>
            </a:extLst>
          </p:cNvPr>
          <p:cNvGrpSpPr/>
          <p:nvPr/>
        </p:nvGrpSpPr>
        <p:grpSpPr>
          <a:xfrm>
            <a:off x="1640508" y="1310422"/>
            <a:ext cx="2007567" cy="2983574"/>
            <a:chOff x="1640508" y="1310422"/>
            <a:chExt cx="2007567" cy="2983574"/>
          </a:xfrm>
          <a:effectLst>
            <a:glow rad="88900">
              <a:srgbClr val="C00000">
                <a:alpha val="42000"/>
              </a:srgbClr>
            </a:glow>
          </a:effectLst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B29BC23F-E9E2-4826-9E65-174C97707E22}"/>
                </a:ext>
              </a:extLst>
            </p:cNvPr>
            <p:cNvSpPr/>
            <p:nvPr/>
          </p:nvSpPr>
          <p:spPr>
            <a:xfrm>
              <a:off x="1640508" y="1310422"/>
              <a:ext cx="1474168" cy="300443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F1A6610-87B0-4259-B9E6-5075B4EE57E4}"/>
                </a:ext>
              </a:extLst>
            </p:cNvPr>
            <p:cNvSpPr/>
            <p:nvPr/>
          </p:nvSpPr>
          <p:spPr>
            <a:xfrm>
              <a:off x="1660433" y="3993553"/>
              <a:ext cx="1987642" cy="300443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0" name="Picture 8" descr="http://www.logospng.com/images/110/netflix-technology-blog-ndash-medium-110029.png">
            <a:extLst>
              <a:ext uri="{FF2B5EF4-FFF2-40B4-BE49-F238E27FC236}">
                <a16:creationId xmlns:a16="http://schemas.microsoft.com/office/drawing/2014/main" id="{BE44CC5C-4C0B-4B17-80D5-650528077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3972" y="3311047"/>
            <a:ext cx="750828" cy="7508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E5B01F-E54B-4E35-867A-D96AE69E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33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854120"/>
            <a:ext cx="10763250" cy="5455240"/>
          </a:xfrm>
        </p:spPr>
        <p:txBody>
          <a:bodyPr>
            <a:normAutofit/>
          </a:bodyPr>
          <a:lstStyle/>
          <a:p>
            <a:pPr marL="457200" lvl="1" indent="-457200" algn="just">
              <a:spcBef>
                <a:spcPts val="600"/>
              </a:spcBef>
            </a:pPr>
            <a:endParaRPr lang="en-US" dirty="0"/>
          </a:p>
          <a:p>
            <a:pPr marL="457200" lvl="1" indent="-457200" algn="just">
              <a:spcBef>
                <a:spcPts val="600"/>
              </a:spcBef>
            </a:pPr>
            <a:r>
              <a:rPr lang="en-US" sz="2800" dirty="0"/>
              <a:t>Benefits for applications</a:t>
            </a:r>
          </a:p>
          <a:p>
            <a:pPr marL="457200" lvl="1" indent="-457200" algn="just">
              <a:spcBef>
                <a:spcPts val="600"/>
              </a:spcBef>
            </a:pPr>
            <a:endParaRPr lang="en-US" sz="2800" dirty="0">
              <a:solidFill>
                <a:srgbClr val="0070C0"/>
              </a:solidFill>
            </a:endParaRPr>
          </a:p>
          <a:p>
            <a:pPr marL="457200" lvl="1" indent="-457200" algn="just">
              <a:spcBef>
                <a:spcPts val="600"/>
              </a:spcBef>
            </a:pPr>
            <a:endParaRPr lang="en-US" sz="2800" dirty="0">
              <a:solidFill>
                <a:srgbClr val="0070C0"/>
              </a:solidFill>
            </a:endParaRPr>
          </a:p>
          <a:p>
            <a:pPr marL="457200" lvl="1" indent="-457200" algn="just">
              <a:spcBef>
                <a:spcPts val="600"/>
              </a:spcBef>
            </a:pPr>
            <a:endParaRPr lang="en-US" sz="2800" dirty="0">
              <a:solidFill>
                <a:srgbClr val="0070C0"/>
              </a:solidFill>
            </a:endParaRPr>
          </a:p>
          <a:p>
            <a:pPr marL="457200" lvl="1" indent="-457200" algn="just">
              <a:spcBef>
                <a:spcPts val="600"/>
              </a:spcBef>
            </a:pPr>
            <a:endParaRPr lang="en-US" sz="2800" dirty="0">
              <a:solidFill>
                <a:srgbClr val="0070C0"/>
              </a:solidFill>
            </a:endParaRPr>
          </a:p>
          <a:p>
            <a:pPr marL="0" lvl="1" indent="0" algn="just">
              <a:spcBef>
                <a:spcPts val="600"/>
              </a:spcBef>
              <a:buNone/>
            </a:pP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2" name="AutoShape 2" descr="Image result for information overload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Image result for information overload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ACDAC8A-A8BE-440F-98B9-F6BE8AE04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89352"/>
            <a:ext cx="10591800" cy="854075"/>
          </a:xfrm>
        </p:spPr>
        <p:txBody>
          <a:bodyPr>
            <a:normAutofit/>
          </a:bodyPr>
          <a:lstStyle/>
          <a:p>
            <a:r>
              <a:rPr lang="en-US"/>
              <a:t>Motivation: Recommender Systems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BC8CF7-3316-4EF3-9FE9-241D38153B73}"/>
              </a:ext>
            </a:extLst>
          </p:cNvPr>
          <p:cNvGrpSpPr/>
          <p:nvPr/>
        </p:nvGrpSpPr>
        <p:grpSpPr>
          <a:xfrm>
            <a:off x="1984375" y="2112871"/>
            <a:ext cx="6743976" cy="1629791"/>
            <a:chOff x="2136775" y="4010878"/>
            <a:chExt cx="6743976" cy="1629791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9CACA1A-D9DA-4429-92BB-E8DC278648DA}"/>
                </a:ext>
              </a:extLst>
            </p:cNvPr>
            <p:cNvGrpSpPr/>
            <p:nvPr/>
          </p:nvGrpSpPr>
          <p:grpSpPr>
            <a:xfrm>
              <a:off x="2770167" y="4027423"/>
              <a:ext cx="6110584" cy="1581828"/>
              <a:chOff x="2254250" y="5119689"/>
              <a:chExt cx="6110584" cy="1581828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D887FA-C73D-4353-8087-AFA5D9FDEAB0}"/>
                  </a:ext>
                </a:extLst>
              </p:cNvPr>
              <p:cNvSpPr txBox="1"/>
              <p:nvPr/>
            </p:nvSpPr>
            <p:spPr>
              <a:xfrm>
                <a:off x="2254250" y="5119689"/>
                <a:ext cx="608525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75% of views are based on a recommendation</a:t>
                </a:r>
              </a:p>
              <a:p>
                <a:endParaRPr lang="en-US" sz="2400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3E6220F-CC2D-41B7-9E63-FE0FEEB64CFB}"/>
                  </a:ext>
                </a:extLst>
              </p:cNvPr>
              <p:cNvSpPr txBox="1"/>
              <p:nvPr/>
            </p:nvSpPr>
            <p:spPr>
              <a:xfrm>
                <a:off x="2254250" y="6239852"/>
                <a:ext cx="61105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/>
                  <a:t>35% of sales are initiated by a recommendation</a:t>
                </a:r>
              </a:p>
            </p:txBody>
          </p:sp>
        </p:grpSp>
        <p:pic>
          <p:nvPicPr>
            <p:cNvPr id="2056" name="Picture 8" descr="http://www.logospng.com/images/110/netflix-technology-blog-ndash-medium-110029.png">
              <a:extLst>
                <a:ext uri="{FF2B5EF4-FFF2-40B4-BE49-F238E27FC236}">
                  <a16:creationId xmlns:a16="http://schemas.microsoft.com/office/drawing/2014/main" id="{E794902E-9210-4F4B-A041-B4174B4DDC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6775" y="4010878"/>
              <a:ext cx="482434" cy="482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s://encrypted-tbn0.gstatic.com/images?q=tbn:ANd9GcRd8ZXfd2W60Y75dHRBXxHympPEBKkdSywZW2ZF7yPePTN_7851_w">
              <a:extLst>
                <a:ext uri="{FF2B5EF4-FFF2-40B4-BE49-F238E27FC236}">
                  <a16:creationId xmlns:a16="http://schemas.microsoft.com/office/drawing/2014/main" id="{847C0C09-2266-4293-B5B4-660681F930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6775" y="5188386"/>
              <a:ext cx="452283" cy="452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BA699-7DD2-4CA5-9B1B-65BB0952B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459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7614A-4EB6-4883-8E36-936E7BAE4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</a:t>
            </a:r>
            <a:r>
              <a:rPr lang="en-US" dirty="0">
                <a:solidFill>
                  <a:srgbClr val="C00000"/>
                </a:solidFill>
              </a:rPr>
              <a:t>Limitations of RSs</a:t>
            </a:r>
            <a:endParaRPr lang="en-SG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C6A0E-C6F4-41F5-9D86-79B6DF450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New User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 historical interactions with items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Cannot comprehend their preferences</a:t>
            </a:r>
          </a:p>
          <a:p>
            <a:pPr lvl="1"/>
            <a:endParaRPr lang="en-US" dirty="0"/>
          </a:p>
          <a:p>
            <a:pPr lvl="1"/>
            <a:r>
              <a:rPr lang="en-US" b="1" dirty="0"/>
              <a:t>Cold Start Problem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r>
              <a:rPr lang="en-US" dirty="0"/>
              <a:t>Existing User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High item-user ratio causes sparse interactions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High sparsity leads to low recommender accuracy</a:t>
            </a:r>
          </a:p>
          <a:p>
            <a:pPr lvl="1"/>
            <a:endParaRPr lang="en-US" dirty="0"/>
          </a:p>
          <a:p>
            <a:pPr lvl="1"/>
            <a:r>
              <a:rPr lang="en-US" b="1" dirty="0"/>
              <a:t>Data Sparsity Problem</a:t>
            </a:r>
          </a:p>
          <a:p>
            <a:pPr lvl="1"/>
            <a:endParaRPr lang="en-US" b="1" dirty="0"/>
          </a:p>
          <a:p>
            <a:endParaRPr lang="en-SG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C3F0107-9124-4CCE-A71D-F47856C04AEA}"/>
              </a:ext>
            </a:extLst>
          </p:cNvPr>
          <p:cNvGrpSpPr/>
          <p:nvPr/>
        </p:nvGrpSpPr>
        <p:grpSpPr>
          <a:xfrm>
            <a:off x="8634562" y="1605940"/>
            <a:ext cx="3000789" cy="1277594"/>
            <a:chOff x="8139262" y="1177315"/>
            <a:chExt cx="3000789" cy="127759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E6D69CF-DFCD-439F-96E9-EA078154F2AC}"/>
                </a:ext>
              </a:extLst>
            </p:cNvPr>
            <p:cNvGrpSpPr/>
            <p:nvPr/>
          </p:nvGrpSpPr>
          <p:grpSpPr>
            <a:xfrm>
              <a:off x="8563175" y="1177315"/>
              <a:ext cx="2576876" cy="1277594"/>
              <a:chOff x="2111575" y="2061055"/>
              <a:chExt cx="2576876" cy="1277594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7C4DFF95-6159-419A-BFAD-8807EA9F95F6}"/>
                  </a:ext>
                </a:extLst>
              </p:cNvPr>
              <p:cNvGrpSpPr/>
              <p:nvPr/>
            </p:nvGrpSpPr>
            <p:grpSpPr>
              <a:xfrm>
                <a:off x="2111575" y="2061055"/>
                <a:ext cx="2576876" cy="1277594"/>
                <a:chOff x="3960103" y="2898613"/>
                <a:chExt cx="2576876" cy="1277594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BA79E835-9E1C-46D4-8D08-7DF96342AC0D}"/>
                    </a:ext>
                  </a:extLst>
                </p:cNvPr>
                <p:cNvGrpSpPr/>
                <p:nvPr/>
              </p:nvGrpSpPr>
              <p:grpSpPr>
                <a:xfrm>
                  <a:off x="3960103" y="2898613"/>
                  <a:ext cx="2414398" cy="1277594"/>
                  <a:chOff x="3960103" y="2898613"/>
                  <a:chExt cx="2414398" cy="1277594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971936D4-3B00-4E91-B06A-5C61E2DC3947}"/>
                      </a:ext>
                    </a:extLst>
                  </p:cNvPr>
                  <p:cNvGrpSpPr/>
                  <p:nvPr/>
                </p:nvGrpSpPr>
                <p:grpSpPr>
                  <a:xfrm>
                    <a:off x="6059161" y="3368757"/>
                    <a:ext cx="315340" cy="797001"/>
                    <a:chOff x="9047734" y="4760118"/>
                    <a:chExt cx="315340" cy="797001"/>
                  </a:xfrm>
                </p:grpSpPr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72F5B382-76A9-47EE-BEB4-05EE2FB746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5443" y="4760118"/>
                      <a:ext cx="97631" cy="1500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A1CDB00D-247F-4D9B-AC93-2F8E6B471B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47734" y="5491882"/>
                      <a:ext cx="97631" cy="6523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C35F8EDE-9C69-400C-94DD-692DEB205E9D}"/>
                      </a:ext>
                    </a:extLst>
                  </p:cNvPr>
                  <p:cNvSpPr/>
                  <p:nvPr/>
                </p:nvSpPr>
                <p:spPr>
                  <a:xfrm>
                    <a:off x="6153459" y="4110970"/>
                    <a:ext cx="97631" cy="6523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AF3547D2-04D1-489B-A07B-1CE4A723E796}"/>
                      </a:ext>
                    </a:extLst>
                  </p:cNvPr>
                  <p:cNvSpPr txBox="1"/>
                  <p:nvPr/>
                </p:nvSpPr>
                <p:spPr>
                  <a:xfrm>
                    <a:off x="3960103" y="2898613"/>
                    <a:ext cx="105772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/>
                      <a:t>User Profile</a:t>
                    </a:r>
                  </a:p>
                </p:txBody>
              </p:sp>
            </p:grpSp>
            <p:sp>
              <p:nvSpPr>
                <p:cNvPr id="30" name="Rectangle: Rounded Corners 29">
                  <a:extLst>
                    <a:ext uri="{FF2B5EF4-FFF2-40B4-BE49-F238E27FC236}">
                      <a16:creationId xmlns:a16="http://schemas.microsoft.com/office/drawing/2014/main" id="{7DF5554C-9CD3-4E3B-8261-F8CF40B91C44}"/>
                    </a:ext>
                  </a:extLst>
                </p:cNvPr>
                <p:cNvSpPr/>
                <p:nvPr/>
              </p:nvSpPr>
              <p:spPr>
                <a:xfrm>
                  <a:off x="4003595" y="3218382"/>
                  <a:ext cx="2533384" cy="862399"/>
                </a:xfrm>
                <a:prstGeom prst="roundRect">
                  <a:avLst>
                    <a:gd name="adj" fmla="val 5918"/>
                  </a:avLst>
                </a:prstGeom>
                <a:no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DBE05D8-3719-4809-B475-8EEBADF2C62F}"/>
                  </a:ext>
                </a:extLst>
              </p:cNvPr>
              <p:cNvGrpSpPr/>
              <p:nvPr/>
            </p:nvGrpSpPr>
            <p:grpSpPr>
              <a:xfrm>
                <a:off x="2298721" y="2525357"/>
                <a:ext cx="2215552" cy="520259"/>
                <a:chOff x="501458" y="3775945"/>
                <a:chExt cx="2014138" cy="472963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DDBDCF3-2F1A-4AE9-A9F8-83315D94BBA7}"/>
                    </a:ext>
                  </a:extLst>
                </p:cNvPr>
                <p:cNvGrpSpPr/>
                <p:nvPr/>
              </p:nvGrpSpPr>
              <p:grpSpPr>
                <a:xfrm>
                  <a:off x="501458" y="3870423"/>
                  <a:ext cx="2014138" cy="202397"/>
                  <a:chOff x="482165" y="2130797"/>
                  <a:chExt cx="2014138" cy="202397"/>
                </a:xfrm>
              </p:grpSpPr>
              <p:pic>
                <p:nvPicPr>
                  <p:cNvPr id="19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028AF76C-C5DF-4CA2-8DA9-0F2E7F808B7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biLevel thresh="5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2165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8823DD46-92B7-4F3B-9DFC-8537CDD2DE5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biLevel thresh="5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1931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1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0FA3A2CE-91E4-4F7D-9E39-EDB0264C8EB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biLevel thresh="5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955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04A9A6ED-F71C-46A0-91FF-D37569A1AA3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biLevel thresh="5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53721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1683CF55-3EED-486E-85D9-1E5D80A81D7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biLevel thresh="5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84472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4286B4A8-2CB5-4E1F-84B7-1045C134ECB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biLevel thresh="5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34238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5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E36768FC-C463-492F-9BDC-EE93BD7AFB5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biLevel thresh="5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93906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0235B21-3A95-41FC-8BF3-412A2AE28508}"/>
                    </a:ext>
                  </a:extLst>
                </p:cNvPr>
                <p:cNvSpPr txBox="1"/>
                <p:nvPr/>
              </p:nvSpPr>
              <p:spPr>
                <a:xfrm>
                  <a:off x="1471297" y="3775945"/>
                  <a:ext cx="31931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…</a:t>
                  </a:r>
                  <a:endParaRPr lang="en-US" dirty="0"/>
                </a:p>
              </p:txBody>
            </p: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B1277E0-0B2A-42E7-96F0-1429744A16A6}"/>
                    </a:ext>
                  </a:extLst>
                </p:cNvPr>
                <p:cNvGrpSpPr/>
                <p:nvPr/>
              </p:nvGrpSpPr>
              <p:grpSpPr>
                <a:xfrm>
                  <a:off x="516422" y="4083722"/>
                  <a:ext cx="936645" cy="158173"/>
                  <a:chOff x="516422" y="4083722"/>
                  <a:chExt cx="936645" cy="158173"/>
                </a:xfrm>
              </p:grpSpPr>
              <p:pic>
                <p:nvPicPr>
                  <p:cNvPr id="15" name="Picture 6" descr="Related image">
                    <a:extLst>
                      <a:ext uri="{FF2B5EF4-FFF2-40B4-BE49-F238E27FC236}">
                        <a16:creationId xmlns:a16="http://schemas.microsoft.com/office/drawing/2014/main" id="{053CF35F-82A1-40DC-8A0B-EFC595BD888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6422" y="4083722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6" name="Picture 6" descr="Related image">
                    <a:extLst>
                      <a:ext uri="{FF2B5EF4-FFF2-40B4-BE49-F238E27FC236}">
                        <a16:creationId xmlns:a16="http://schemas.microsoft.com/office/drawing/2014/main" id="{09A052AE-11ED-4DAD-8B0F-24DB414306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646" y="4083722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7" name="Picture 6" descr="Related image">
                    <a:extLst>
                      <a:ext uri="{FF2B5EF4-FFF2-40B4-BE49-F238E27FC236}">
                        <a16:creationId xmlns:a16="http://schemas.microsoft.com/office/drawing/2014/main" id="{A1184E8C-CA38-4529-A6B9-D5BA30669D1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1588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" name="Picture 6" descr="Related image">
                    <a:extLst>
                      <a:ext uri="{FF2B5EF4-FFF2-40B4-BE49-F238E27FC236}">
                        <a16:creationId xmlns:a16="http://schemas.microsoft.com/office/drawing/2014/main" id="{BE9DE319-7030-497E-A015-B203FC51BD0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92893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1AEFEDF-9A56-4BFA-BBB4-00CC07FC6415}"/>
                    </a:ext>
                  </a:extLst>
                </p:cNvPr>
                <p:cNvGrpSpPr/>
                <p:nvPr/>
              </p:nvGrpSpPr>
              <p:grpSpPr>
                <a:xfrm>
                  <a:off x="1795950" y="4090735"/>
                  <a:ext cx="689421" cy="158173"/>
                  <a:chOff x="763646" y="4083722"/>
                  <a:chExt cx="689421" cy="158173"/>
                </a:xfrm>
              </p:grpSpPr>
              <p:pic>
                <p:nvPicPr>
                  <p:cNvPr id="12" name="Picture 6" descr="Related image">
                    <a:extLst>
                      <a:ext uri="{FF2B5EF4-FFF2-40B4-BE49-F238E27FC236}">
                        <a16:creationId xmlns:a16="http://schemas.microsoft.com/office/drawing/2014/main" id="{7F7D29A9-2EF2-4EA0-8220-A4EEC26D5A2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646" y="4083722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3" name="Picture 6" descr="Related image">
                    <a:extLst>
                      <a:ext uri="{FF2B5EF4-FFF2-40B4-BE49-F238E27FC236}">
                        <a16:creationId xmlns:a16="http://schemas.microsoft.com/office/drawing/2014/main" id="{9568575F-EE9C-4794-8F92-CE9166E58A5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1588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4" name="Picture 6" descr="Related image">
                    <a:extLst>
                      <a:ext uri="{FF2B5EF4-FFF2-40B4-BE49-F238E27FC236}">
                        <a16:creationId xmlns:a16="http://schemas.microsoft.com/office/drawing/2014/main" id="{D654677F-B38A-4EB1-BBD5-DECF066DB0A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92893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</p:grpSp>
        <p:pic>
          <p:nvPicPr>
            <p:cNvPr id="64" name="Picture 4" descr="Image result for girl icon">
              <a:extLst>
                <a:ext uri="{FF2B5EF4-FFF2-40B4-BE49-F238E27FC236}">
                  <a16:creationId xmlns:a16="http://schemas.microsoft.com/office/drawing/2014/main" id="{782A3803-F5DA-4DD1-B0ED-1F36D19E03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9262" y="1768204"/>
              <a:ext cx="295695" cy="295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F609B90-A5B6-4CA5-9989-A4BE6CD40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123770C-1B2B-4F05-B33D-25308E9E4CCB}"/>
              </a:ext>
            </a:extLst>
          </p:cNvPr>
          <p:cNvGrpSpPr/>
          <p:nvPr/>
        </p:nvGrpSpPr>
        <p:grpSpPr>
          <a:xfrm>
            <a:off x="8645131" y="4627941"/>
            <a:ext cx="3238298" cy="1248238"/>
            <a:chOff x="8638511" y="4010621"/>
            <a:chExt cx="3238298" cy="1248238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C4C0A05-9C33-4369-9F17-008C9F5C14D1}"/>
                </a:ext>
              </a:extLst>
            </p:cNvPr>
            <p:cNvGrpSpPr/>
            <p:nvPr/>
          </p:nvGrpSpPr>
          <p:grpSpPr>
            <a:xfrm>
              <a:off x="9063867" y="4010621"/>
              <a:ext cx="2812942" cy="1248238"/>
              <a:chOff x="2187809" y="4491835"/>
              <a:chExt cx="2812942" cy="1248238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ACCE166-CE7C-4681-BD10-5F82F5F68646}"/>
                  </a:ext>
                </a:extLst>
              </p:cNvPr>
              <p:cNvSpPr txBox="1"/>
              <p:nvPr/>
            </p:nvSpPr>
            <p:spPr>
              <a:xfrm>
                <a:off x="2187809" y="4491835"/>
                <a:ext cx="10577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/>
                  <a:t>User Profile</a:t>
                </a:r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BA6DC98A-4D9F-48B6-BCC6-D58C982250FF}"/>
                  </a:ext>
                </a:extLst>
              </p:cNvPr>
              <p:cNvSpPr/>
              <p:nvPr/>
            </p:nvSpPr>
            <p:spPr>
              <a:xfrm>
                <a:off x="2189629" y="4851045"/>
                <a:ext cx="2811122" cy="889028"/>
              </a:xfrm>
              <a:prstGeom prst="roundRect">
                <a:avLst>
                  <a:gd name="adj" fmla="val 5918"/>
                </a:avLst>
              </a:prstGeom>
              <a:noFill/>
              <a:ln w="31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E0AF1E9-50ED-48B1-83BC-CD3FB7547F65}"/>
                  </a:ext>
                </a:extLst>
              </p:cNvPr>
              <p:cNvGrpSpPr/>
              <p:nvPr/>
            </p:nvGrpSpPr>
            <p:grpSpPr>
              <a:xfrm>
                <a:off x="2475189" y="4980493"/>
                <a:ext cx="2215552" cy="520259"/>
                <a:chOff x="501458" y="3775945"/>
                <a:chExt cx="2014138" cy="472963"/>
              </a:xfrm>
            </p:grpSpPr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135AFBDB-524B-418A-8498-3239A5B41F6F}"/>
                    </a:ext>
                  </a:extLst>
                </p:cNvPr>
                <p:cNvGrpSpPr/>
                <p:nvPr/>
              </p:nvGrpSpPr>
              <p:grpSpPr>
                <a:xfrm>
                  <a:off x="501458" y="3870423"/>
                  <a:ext cx="2014138" cy="202397"/>
                  <a:chOff x="482165" y="2130797"/>
                  <a:chExt cx="2014138" cy="202397"/>
                </a:xfrm>
              </p:grpSpPr>
              <p:pic>
                <p:nvPicPr>
                  <p:cNvPr id="57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83658CEA-5A68-4F04-81FD-30DEFF5AF19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2165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8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53F692C9-12E0-46F2-AFA9-7A01C88C66A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biLevel thresh="5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1931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9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0E4D1156-99E0-4953-B3E9-346AF0B76F7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biLevel thresh="5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955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60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4D98B173-C42B-44D3-A243-E3C94597B9E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biLevel thresh="5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53721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61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0BB97A56-ABE8-4906-B1A5-EEACACCC3D7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biLevel thresh="5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84472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62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F5A05CDE-C508-414D-9D82-DBDD4B54C55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34238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63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D9FC6B51-9C59-4256-B77C-0BA75F8E4B4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biLevel thresh="5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93906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35EEFD05-A542-4F55-BD3B-19C9021511B1}"/>
                    </a:ext>
                  </a:extLst>
                </p:cNvPr>
                <p:cNvSpPr txBox="1"/>
                <p:nvPr/>
              </p:nvSpPr>
              <p:spPr>
                <a:xfrm>
                  <a:off x="1471297" y="3775945"/>
                  <a:ext cx="31931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…</a:t>
                  </a:r>
                  <a:endParaRPr lang="en-US" dirty="0"/>
                </a:p>
              </p:txBody>
            </p: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5B769E85-24B5-4612-A15D-761FFBDFF08D}"/>
                    </a:ext>
                  </a:extLst>
                </p:cNvPr>
                <p:cNvGrpSpPr/>
                <p:nvPr/>
              </p:nvGrpSpPr>
              <p:grpSpPr>
                <a:xfrm>
                  <a:off x="763646" y="4083722"/>
                  <a:ext cx="689421" cy="158173"/>
                  <a:chOff x="763646" y="4083722"/>
                  <a:chExt cx="689421" cy="158173"/>
                </a:xfrm>
              </p:grpSpPr>
              <p:pic>
                <p:nvPicPr>
                  <p:cNvPr id="54" name="Picture 6" descr="Related image">
                    <a:extLst>
                      <a:ext uri="{FF2B5EF4-FFF2-40B4-BE49-F238E27FC236}">
                        <a16:creationId xmlns:a16="http://schemas.microsoft.com/office/drawing/2014/main" id="{7A3F8F36-482D-4F4C-B735-D4D0A94E40F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646" y="4083722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5" name="Picture 6" descr="Related image">
                    <a:extLst>
                      <a:ext uri="{FF2B5EF4-FFF2-40B4-BE49-F238E27FC236}">
                        <a16:creationId xmlns:a16="http://schemas.microsoft.com/office/drawing/2014/main" id="{25BEF226-56FE-4547-9BF7-468A000E9CD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1588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6" name="Picture 6" descr="Related image">
                    <a:extLst>
                      <a:ext uri="{FF2B5EF4-FFF2-40B4-BE49-F238E27FC236}">
                        <a16:creationId xmlns:a16="http://schemas.microsoft.com/office/drawing/2014/main" id="{8C4F3C17-ED6A-4E3A-814F-2F78D6B60A4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92893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8E68316D-CC8D-4EA2-AB9C-B93B0F6D093A}"/>
                    </a:ext>
                  </a:extLst>
                </p:cNvPr>
                <p:cNvGrpSpPr/>
                <p:nvPr/>
              </p:nvGrpSpPr>
              <p:grpSpPr>
                <a:xfrm>
                  <a:off x="1795950" y="4090735"/>
                  <a:ext cx="689421" cy="158173"/>
                  <a:chOff x="763646" y="4083722"/>
                  <a:chExt cx="689421" cy="158173"/>
                </a:xfrm>
              </p:grpSpPr>
              <p:pic>
                <p:nvPicPr>
                  <p:cNvPr id="52" name="Picture 6" descr="Related image">
                    <a:extLst>
                      <a:ext uri="{FF2B5EF4-FFF2-40B4-BE49-F238E27FC236}">
                        <a16:creationId xmlns:a16="http://schemas.microsoft.com/office/drawing/2014/main" id="{8511B64B-79C1-4477-8AB9-A7C043EF2DB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646" y="4083722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3" name="Picture 6" descr="Related image">
                    <a:extLst>
                      <a:ext uri="{FF2B5EF4-FFF2-40B4-BE49-F238E27FC236}">
                        <a16:creationId xmlns:a16="http://schemas.microsoft.com/office/drawing/2014/main" id="{F9D4C9FA-395A-4F91-855D-081CC2D5819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92893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pic>
            <p:nvPicPr>
              <p:cNvPr id="46" name="Picture 12" descr="Image result for click icon">
                <a:extLst>
                  <a:ext uri="{FF2B5EF4-FFF2-40B4-BE49-F238E27FC236}">
                    <a16:creationId xmlns:a16="http://schemas.microsoft.com/office/drawing/2014/main" id="{DFB032AA-60A5-4EB4-BEA3-147CDE2F5B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1838" y="5296930"/>
                <a:ext cx="187829" cy="1878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12" descr="Image result for click icon">
                <a:extLst>
                  <a:ext uri="{FF2B5EF4-FFF2-40B4-BE49-F238E27FC236}">
                    <a16:creationId xmlns:a16="http://schemas.microsoft.com/office/drawing/2014/main" id="{AC71B129-3E19-44A4-B523-6D5F1C4135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09440" y="5304781"/>
                <a:ext cx="187829" cy="1878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124" name="Picture 4" descr="Female user icon flat Royalty Free Vector Image">
              <a:extLst>
                <a:ext uri="{FF2B5EF4-FFF2-40B4-BE49-F238E27FC236}">
                  <a16:creationId xmlns:a16="http://schemas.microsoft.com/office/drawing/2014/main" id="{C0818247-EFF4-4CC7-AAAA-065BE1C71E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37" t="15665" r="16296" b="16696"/>
            <a:stretch/>
          </p:blipFill>
          <p:spPr bwMode="auto">
            <a:xfrm>
              <a:off x="8638511" y="4660810"/>
              <a:ext cx="280571" cy="307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696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1394277"/>
            <a:ext cx="10591799" cy="5115579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2400" dirty="0">
                <a:solidFill>
                  <a:srgbClr val="0070C0"/>
                </a:solidFill>
              </a:rPr>
              <a:t>Cross-network Recommender Systems</a:t>
            </a:r>
          </a:p>
          <a:p>
            <a:pPr marL="800100" lvl="1" indent="-342900"/>
            <a:endParaRPr lang="en-US" sz="2000" dirty="0"/>
          </a:p>
          <a:p>
            <a:pPr marL="800100" lvl="1" indent="-342900"/>
            <a:r>
              <a:rPr lang="en-US" sz="2000" dirty="0"/>
              <a:t>Integrate user preference information across networks/platforms</a:t>
            </a:r>
          </a:p>
          <a:p>
            <a:pPr marL="0" indent="0">
              <a:buNone/>
            </a:pPr>
            <a:endParaRPr lang="en-US" sz="2400" dirty="0"/>
          </a:p>
          <a:p>
            <a:pPr marL="342900" indent="-342900"/>
            <a:endParaRPr lang="en-US" sz="2400" dirty="0"/>
          </a:p>
          <a:p>
            <a:pPr marL="342900" indent="-342900"/>
            <a:r>
              <a:rPr lang="en-US" sz="2400" dirty="0"/>
              <a:t>New user (Cold-start problem)</a:t>
            </a:r>
          </a:p>
          <a:p>
            <a:pPr marL="800100" lvl="1" indent="-342900"/>
            <a:r>
              <a:rPr lang="en-US" sz="2000" dirty="0"/>
              <a:t>Transfer user preferences from other networks/platforms</a:t>
            </a:r>
          </a:p>
          <a:p>
            <a:pPr marL="800100" lvl="1" indent="-342900"/>
            <a:endParaRPr lang="en-US" sz="2000" dirty="0"/>
          </a:p>
          <a:p>
            <a:pPr marL="342900" indent="-342900"/>
            <a:r>
              <a:rPr lang="en-US" sz="2400" dirty="0"/>
              <a:t>Existing user (Data sparsity problem)</a:t>
            </a:r>
          </a:p>
          <a:p>
            <a:pPr marL="800100" lvl="1" indent="-342900"/>
            <a:r>
              <a:rPr lang="en-US" sz="2000" dirty="0"/>
              <a:t>Integrating rich user preference information across networks/platforms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542154" y="6293987"/>
            <a:ext cx="1904583" cy="457200"/>
          </a:xfrm>
        </p:spPr>
        <p:txBody>
          <a:bodyPr/>
          <a:lstStyle/>
          <a:p>
            <a:fld id="{4FAB73BC-B049-4115-A692-8D63A059BFB8}" type="slidenum">
              <a:rPr lang="en-US" sz="1600"/>
              <a:t>8</a:t>
            </a:fld>
            <a:endParaRPr lang="en-US" sz="1600" dirty="0"/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7AE9CC3A-C049-4844-9138-AA3CD34F1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89352"/>
            <a:ext cx="10591800" cy="854075"/>
          </a:xfrm>
        </p:spPr>
        <p:txBody>
          <a:bodyPr>
            <a:normAutofit/>
          </a:bodyPr>
          <a:lstStyle/>
          <a:p>
            <a:r>
              <a:rPr lang="en-US" dirty="0"/>
              <a:t>Background: Solution</a:t>
            </a:r>
          </a:p>
        </p:txBody>
      </p:sp>
      <p:pic>
        <p:nvPicPr>
          <p:cNvPr id="71" name="Picture 4" descr="http://icons.iconarchive.com/icons/designbolts/free-male-avatars/icons-390.jpg">
            <a:extLst>
              <a:ext uri="{FF2B5EF4-FFF2-40B4-BE49-F238E27FC236}">
                <a16:creationId xmlns:a16="http://schemas.microsoft.com/office/drawing/2014/main" id="{BCD0E7DE-65D5-4880-83DD-EE8588CA8C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29" t="933" b="53425"/>
          <a:stretch/>
        </p:blipFill>
        <p:spPr bwMode="auto">
          <a:xfrm>
            <a:off x="10014715" y="1801156"/>
            <a:ext cx="426295" cy="42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0FA82A5-E23A-435D-B92C-BFB860DE3DFB}"/>
              </a:ext>
            </a:extLst>
          </p:cNvPr>
          <p:cNvGrpSpPr/>
          <p:nvPr/>
        </p:nvGrpSpPr>
        <p:grpSpPr>
          <a:xfrm>
            <a:off x="9301734" y="1050357"/>
            <a:ext cx="1806316" cy="1914618"/>
            <a:chOff x="9384349" y="3709317"/>
            <a:chExt cx="2184153" cy="2315109"/>
          </a:xfrm>
        </p:grpSpPr>
        <p:pic>
          <p:nvPicPr>
            <p:cNvPr id="3076" name="Picture 4" descr="Image result for social networks icons">
              <a:extLst>
                <a:ext uri="{FF2B5EF4-FFF2-40B4-BE49-F238E27FC236}">
                  <a16:creationId xmlns:a16="http://schemas.microsoft.com/office/drawing/2014/main" id="{8CB2ECA0-3B78-4BCB-92E6-AEBE29F4FE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16" t="23106" r="71242" b="67289"/>
            <a:stretch/>
          </p:blipFill>
          <p:spPr bwMode="auto">
            <a:xfrm>
              <a:off x="10270025" y="3709317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4" descr="Image result for social networks icons">
              <a:extLst>
                <a:ext uri="{FF2B5EF4-FFF2-40B4-BE49-F238E27FC236}">
                  <a16:creationId xmlns:a16="http://schemas.microsoft.com/office/drawing/2014/main" id="{963878F2-1164-4481-AC2E-36A3D7E1DD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06" t="23480" r="58852" b="66915"/>
            <a:stretch/>
          </p:blipFill>
          <p:spPr bwMode="auto">
            <a:xfrm>
              <a:off x="11190166" y="4674124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4" descr="Image result for social networks icons">
              <a:extLst>
                <a:ext uri="{FF2B5EF4-FFF2-40B4-BE49-F238E27FC236}">
                  <a16:creationId xmlns:a16="http://schemas.microsoft.com/office/drawing/2014/main" id="{8D2FFE71-DBB5-4BCC-8E0A-240951723E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27" t="23647" r="44931" b="66748"/>
            <a:stretch/>
          </p:blipFill>
          <p:spPr bwMode="auto">
            <a:xfrm>
              <a:off x="9384349" y="4703287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4" descr="Image result for social networks icons">
              <a:extLst>
                <a:ext uri="{FF2B5EF4-FFF2-40B4-BE49-F238E27FC236}">
                  <a16:creationId xmlns:a16="http://schemas.microsoft.com/office/drawing/2014/main" id="{C5B4E032-DE90-463F-8C33-0120767A81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85" t="23728" r="32273" b="66667"/>
            <a:stretch/>
          </p:blipFill>
          <p:spPr bwMode="auto">
            <a:xfrm>
              <a:off x="9574178" y="5374010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4" descr="Image result for social networks icons">
              <a:extLst>
                <a:ext uri="{FF2B5EF4-FFF2-40B4-BE49-F238E27FC236}">
                  <a16:creationId xmlns:a16="http://schemas.microsoft.com/office/drawing/2014/main" id="{36A25133-F251-40B4-A131-26A80F99B1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46" t="23649" r="18912" b="66746"/>
            <a:stretch/>
          </p:blipFill>
          <p:spPr bwMode="auto">
            <a:xfrm>
              <a:off x="10289904" y="5647518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4" descr="Image result for social networks icons">
              <a:extLst>
                <a:ext uri="{FF2B5EF4-FFF2-40B4-BE49-F238E27FC236}">
                  <a16:creationId xmlns:a16="http://schemas.microsoft.com/office/drawing/2014/main" id="{16DCBD65-D8DC-45BB-9F0B-7CA09E088A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370" t="50381" r="44988" b="40014"/>
            <a:stretch/>
          </p:blipFill>
          <p:spPr bwMode="auto">
            <a:xfrm>
              <a:off x="9625451" y="4025650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4" descr="Image result for social networks icons">
              <a:extLst>
                <a:ext uri="{FF2B5EF4-FFF2-40B4-BE49-F238E27FC236}">
                  <a16:creationId xmlns:a16="http://schemas.microsoft.com/office/drawing/2014/main" id="{A240A302-4719-4056-9385-1E676DAC91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243" t="49949" r="32115" b="40446"/>
            <a:stretch/>
          </p:blipFill>
          <p:spPr bwMode="auto">
            <a:xfrm>
              <a:off x="10914835" y="3924645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4" descr="Image result for social networks icons">
              <a:extLst>
                <a:ext uri="{FF2B5EF4-FFF2-40B4-BE49-F238E27FC236}">
                  <a16:creationId xmlns:a16="http://schemas.microsoft.com/office/drawing/2014/main" id="{44FE1BB8-85EB-4272-87E0-A9539F7009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81" t="63984" r="45077" b="26411"/>
            <a:stretch/>
          </p:blipFill>
          <p:spPr bwMode="auto">
            <a:xfrm>
              <a:off x="10990185" y="5281770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Graphic 82" descr="Arrow: Straight">
              <a:extLst>
                <a:ext uri="{FF2B5EF4-FFF2-40B4-BE49-F238E27FC236}">
                  <a16:creationId xmlns:a16="http://schemas.microsoft.com/office/drawing/2014/main" id="{EDC1A559-BC5D-4914-BE93-7C3B13587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3150600">
              <a:off x="9906222" y="4298463"/>
              <a:ext cx="319358" cy="285162"/>
            </a:xfrm>
            <a:prstGeom prst="rect">
              <a:avLst/>
            </a:prstGeom>
          </p:spPr>
        </p:pic>
        <p:pic>
          <p:nvPicPr>
            <p:cNvPr id="84" name="Graphic 83" descr="Arrow: Straight">
              <a:extLst>
                <a:ext uri="{FF2B5EF4-FFF2-40B4-BE49-F238E27FC236}">
                  <a16:creationId xmlns:a16="http://schemas.microsoft.com/office/drawing/2014/main" id="{4A7870AB-81BA-4E16-94DC-3C6F3FE1F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3150600" flipH="1" flipV="1">
              <a:off x="10730471" y="5095872"/>
              <a:ext cx="319358" cy="285162"/>
            </a:xfrm>
            <a:prstGeom prst="rect">
              <a:avLst/>
            </a:prstGeom>
          </p:spPr>
        </p:pic>
        <p:pic>
          <p:nvPicPr>
            <p:cNvPr id="87" name="Graphic 86" descr="Arrow: Straight">
              <a:extLst>
                <a:ext uri="{FF2B5EF4-FFF2-40B4-BE49-F238E27FC236}">
                  <a16:creationId xmlns:a16="http://schemas.microsoft.com/office/drawing/2014/main" id="{7D472327-5E74-493C-A871-CA701A185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7886952" flipH="1">
              <a:off x="10704071" y="4297288"/>
              <a:ext cx="319358" cy="285162"/>
            </a:xfrm>
            <a:prstGeom prst="rect">
              <a:avLst/>
            </a:prstGeom>
          </p:spPr>
        </p:pic>
        <p:pic>
          <p:nvPicPr>
            <p:cNvPr id="88" name="Graphic 87" descr="Arrow: Straight">
              <a:extLst>
                <a:ext uri="{FF2B5EF4-FFF2-40B4-BE49-F238E27FC236}">
                  <a16:creationId xmlns:a16="http://schemas.microsoft.com/office/drawing/2014/main" id="{DBF1469E-BAE2-41F1-A07A-72CBB2D29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8449400" flipV="1">
              <a:off x="9904152" y="5163041"/>
              <a:ext cx="319358" cy="285162"/>
            </a:xfrm>
            <a:prstGeom prst="rect">
              <a:avLst/>
            </a:prstGeom>
          </p:spPr>
        </p:pic>
        <p:pic>
          <p:nvPicPr>
            <p:cNvPr id="89" name="Graphic 88" descr="Arrow: Straight">
              <a:extLst>
                <a:ext uri="{FF2B5EF4-FFF2-40B4-BE49-F238E27FC236}">
                  <a16:creationId xmlns:a16="http://schemas.microsoft.com/office/drawing/2014/main" id="{F5ABFD3D-A9CE-4202-85B3-7EBD1744A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826547" y="4726496"/>
              <a:ext cx="319358" cy="285162"/>
            </a:xfrm>
            <a:prstGeom prst="rect">
              <a:avLst/>
            </a:prstGeom>
          </p:spPr>
        </p:pic>
        <p:pic>
          <p:nvPicPr>
            <p:cNvPr id="90" name="Graphic 89" descr="Arrow: Straight">
              <a:extLst>
                <a:ext uri="{FF2B5EF4-FFF2-40B4-BE49-F238E27FC236}">
                  <a16:creationId xmlns:a16="http://schemas.microsoft.com/office/drawing/2014/main" id="{F1625FEA-58ED-439D-AFF9-0B6959A92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9804172" y="4737919"/>
              <a:ext cx="319358" cy="285162"/>
            </a:xfrm>
            <a:prstGeom prst="rect">
              <a:avLst/>
            </a:prstGeom>
          </p:spPr>
        </p:pic>
        <p:pic>
          <p:nvPicPr>
            <p:cNvPr id="91" name="Graphic 90" descr="Arrow: Straight">
              <a:extLst>
                <a:ext uri="{FF2B5EF4-FFF2-40B4-BE49-F238E27FC236}">
                  <a16:creationId xmlns:a16="http://schemas.microsoft.com/office/drawing/2014/main" id="{9ED306B5-B903-4BA6-B9BE-DCF822D8E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10292000" y="4142275"/>
              <a:ext cx="319358" cy="285162"/>
            </a:xfrm>
            <a:prstGeom prst="rect">
              <a:avLst/>
            </a:prstGeom>
          </p:spPr>
        </p:pic>
        <p:pic>
          <p:nvPicPr>
            <p:cNvPr id="92" name="Graphic 91" descr="Arrow: Straight">
              <a:extLst>
                <a:ext uri="{FF2B5EF4-FFF2-40B4-BE49-F238E27FC236}">
                  <a16:creationId xmlns:a16="http://schemas.microsoft.com/office/drawing/2014/main" id="{2C167421-C784-468C-8338-75FAEBEC0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 flipV="1">
              <a:off x="10333992" y="5316876"/>
              <a:ext cx="319358" cy="285162"/>
            </a:xfrm>
            <a:prstGeom prst="rect">
              <a:avLst/>
            </a:prstGeom>
          </p:spPr>
        </p:pic>
      </p:grpSp>
      <p:pic>
        <p:nvPicPr>
          <p:cNvPr id="3080" name="Picture 8" descr="Image result for user likings icons">
            <a:extLst>
              <a:ext uri="{FF2B5EF4-FFF2-40B4-BE49-F238E27FC236}">
                <a16:creationId xmlns:a16="http://schemas.microsoft.com/office/drawing/2014/main" id="{18D0D465-16E4-4582-AED6-5E9F32D6F0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5110" r="5609" b="4813"/>
          <a:stretch/>
        </p:blipFill>
        <p:spPr bwMode="auto">
          <a:xfrm>
            <a:off x="9961116" y="1784563"/>
            <a:ext cx="431490" cy="41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60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EFE53-D350-488C-A79A-4E616FAEA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5999"/>
            <a:ext cx="10515600" cy="5842001"/>
          </a:xfrm>
        </p:spPr>
        <p:txBody>
          <a:bodyPr>
            <a:normAutofit/>
          </a:bodyPr>
          <a:lstStyle/>
          <a:p>
            <a:r>
              <a:rPr lang="en-US" sz="2400" dirty="0"/>
              <a:t>YouTube video recommendations using Twitter and Google+ auxiliary information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18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C3EB21-40F2-4995-AD19-FB0B2F4CA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 dirty="0"/>
              <a:t>Background: Cross-network RSs - Statistics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0ED7365-C71F-440E-A72D-82D30A9FADF0}"/>
              </a:ext>
            </a:extLst>
          </p:cNvPr>
          <p:cNvGrpSpPr/>
          <p:nvPr/>
        </p:nvGrpSpPr>
        <p:grpSpPr>
          <a:xfrm>
            <a:off x="4428913" y="1618500"/>
            <a:ext cx="3334173" cy="938115"/>
            <a:chOff x="3755960" y="4718117"/>
            <a:chExt cx="3334173" cy="93811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9D5D4B8-875A-4D72-9A20-78E67F5D4CFE}"/>
                </a:ext>
              </a:extLst>
            </p:cNvPr>
            <p:cNvGrpSpPr/>
            <p:nvPr/>
          </p:nvGrpSpPr>
          <p:grpSpPr>
            <a:xfrm>
              <a:off x="3755960" y="4718117"/>
              <a:ext cx="3334173" cy="938115"/>
              <a:chOff x="866405" y="4104970"/>
              <a:chExt cx="5409454" cy="1522023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932B44D2-3913-4BE9-BC12-061B172BC1C8}"/>
                  </a:ext>
                </a:extLst>
              </p:cNvPr>
              <p:cNvGrpSpPr/>
              <p:nvPr/>
            </p:nvGrpSpPr>
            <p:grpSpPr>
              <a:xfrm>
                <a:off x="866405" y="4895699"/>
                <a:ext cx="5409454" cy="731294"/>
                <a:chOff x="868730" y="4650941"/>
                <a:chExt cx="5409454" cy="731294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52CAF71-17ED-4610-9955-1DE28DE7A270}"/>
                    </a:ext>
                  </a:extLst>
                </p:cNvPr>
                <p:cNvSpPr txBox="1"/>
                <p:nvPr/>
              </p:nvSpPr>
              <p:spPr>
                <a:xfrm>
                  <a:off x="868730" y="4650941"/>
                  <a:ext cx="2557168" cy="5492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Source networks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D21FAA74-880E-4E83-8DD4-3CD623E4966C}"/>
                    </a:ext>
                  </a:extLst>
                </p:cNvPr>
                <p:cNvSpPr txBox="1"/>
                <p:nvPr/>
              </p:nvSpPr>
              <p:spPr>
                <a:xfrm>
                  <a:off x="3889515" y="4665687"/>
                  <a:ext cx="2388669" cy="7165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/>
                    <a:t>Target network</a:t>
                  </a:r>
                </a:p>
              </p:txBody>
            </p:sp>
          </p:grpSp>
          <p:pic>
            <p:nvPicPr>
              <p:cNvPr id="35" name="Picture 2" descr="Image result for twitter and youtube logos">
                <a:extLst>
                  <a:ext uri="{FF2B5EF4-FFF2-40B4-BE49-F238E27FC236}">
                    <a16:creationId xmlns:a16="http://schemas.microsoft.com/office/drawing/2014/main" id="{8E155FF7-BE9A-42DE-98FB-7523C70EE2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712" r="34445"/>
              <a:stretch/>
            </p:blipFill>
            <p:spPr bwMode="auto">
              <a:xfrm>
                <a:off x="2257038" y="4104970"/>
                <a:ext cx="677024" cy="60364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2" descr="Image result for twitter and youtube logos">
                <a:extLst>
                  <a:ext uri="{FF2B5EF4-FFF2-40B4-BE49-F238E27FC236}">
                    <a16:creationId xmlns:a16="http://schemas.microsoft.com/office/drawing/2014/main" id="{82358102-D72E-451E-B1DB-6AB5157E26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010" t="-1745" r="-1853" b="-1034"/>
              <a:stretch/>
            </p:blipFill>
            <p:spPr bwMode="auto">
              <a:xfrm>
                <a:off x="4708068" y="4111323"/>
                <a:ext cx="677024" cy="62042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Right Arrow 15">
                <a:extLst>
                  <a:ext uri="{FF2B5EF4-FFF2-40B4-BE49-F238E27FC236}">
                    <a16:creationId xmlns:a16="http://schemas.microsoft.com/office/drawing/2014/main" id="{0EF61BF3-289C-41B1-9D04-5E0EC62C228A}"/>
                  </a:ext>
                </a:extLst>
              </p:cNvPr>
              <p:cNvSpPr/>
              <p:nvPr/>
            </p:nvSpPr>
            <p:spPr bwMode="auto">
              <a:xfrm>
                <a:off x="3581568" y="4262741"/>
                <a:ext cx="516743" cy="375165"/>
              </a:xfrm>
              <a:prstGeom prst="rightArrow">
                <a:avLst/>
              </a:prstGeom>
              <a:solidFill>
                <a:srgbClr val="ED8682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chemeClr val="tx1"/>
                  </a:solidFill>
                  <a:latin typeface="Times" pitchFamily="18" charset="0"/>
                </a:endParaRPr>
              </a:p>
            </p:txBody>
          </p:sp>
        </p:grpSp>
        <p:pic>
          <p:nvPicPr>
            <p:cNvPr id="33" name="Picture 2" descr="Image result for google plus logo">
              <a:extLst>
                <a:ext uri="{FF2B5EF4-FFF2-40B4-BE49-F238E27FC236}">
                  <a16:creationId xmlns:a16="http://schemas.microsoft.com/office/drawing/2014/main" id="{B3083ED3-2621-4FBF-AEDB-DCFCF38D8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0576" y="4740427"/>
              <a:ext cx="356929" cy="35692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B69E8B-2B30-4449-8C85-C0C158732077}"/>
              </a:ext>
            </a:extLst>
          </p:cNvPr>
          <p:cNvGrpSpPr/>
          <p:nvPr/>
        </p:nvGrpSpPr>
        <p:grpSpPr>
          <a:xfrm>
            <a:off x="1192875" y="3126545"/>
            <a:ext cx="5716737" cy="2428104"/>
            <a:chOff x="812084" y="2777479"/>
            <a:chExt cx="5716737" cy="2428104"/>
          </a:xfrm>
        </p:grpSpPr>
        <p:graphicFrame>
          <p:nvGraphicFramePr>
            <p:cNvPr id="26" name="Chart 25">
              <a:extLst>
                <a:ext uri="{FF2B5EF4-FFF2-40B4-BE49-F238E27FC236}">
                  <a16:creationId xmlns:a16="http://schemas.microsoft.com/office/drawing/2014/main" id="{CA26F726-1838-4391-9B0A-0EE09670E19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47364316"/>
                </p:ext>
              </p:extLst>
            </p:nvPr>
          </p:nvGraphicFramePr>
          <p:xfrm>
            <a:off x="812084" y="3273866"/>
            <a:ext cx="2715491" cy="19317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7" name="Chart 26">
              <a:extLst>
                <a:ext uri="{FF2B5EF4-FFF2-40B4-BE49-F238E27FC236}">
                  <a16:creationId xmlns:a16="http://schemas.microsoft.com/office/drawing/2014/main" id="{FC1DC709-E6C5-414E-8739-1540A7531A3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36916072"/>
                </p:ext>
              </p:extLst>
            </p:nvPr>
          </p:nvGraphicFramePr>
          <p:xfrm>
            <a:off x="3813330" y="3273865"/>
            <a:ext cx="2715491" cy="19317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8" name="Content Placeholder 2">
              <a:extLst>
                <a:ext uri="{FF2B5EF4-FFF2-40B4-BE49-F238E27FC236}">
                  <a16:creationId xmlns:a16="http://schemas.microsoft.com/office/drawing/2014/main" id="{4B96250F-232B-4A07-9F99-1A38892B72AA}"/>
                </a:ext>
              </a:extLst>
            </p:cNvPr>
            <p:cNvSpPr txBox="1">
              <a:spLocks/>
            </p:cNvSpPr>
            <p:nvPr/>
          </p:nvSpPr>
          <p:spPr>
            <a:xfrm>
              <a:off x="3121871" y="2777479"/>
              <a:ext cx="1438333" cy="49638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b="1" dirty="0"/>
                <a:t>Accuracy</a:t>
              </a:r>
              <a:endParaRPr lang="en-US" sz="1200" dirty="0"/>
            </a:p>
          </p:txBody>
        </p:sp>
      </p:grp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1AE82F2-822C-48AD-A5B9-51EAC8F1AF5B}"/>
              </a:ext>
            </a:extLst>
          </p:cNvPr>
          <p:cNvSpPr txBox="1">
            <a:spLocks/>
          </p:cNvSpPr>
          <p:nvPr/>
        </p:nvSpPr>
        <p:spPr>
          <a:xfrm>
            <a:off x="4016720" y="6325865"/>
            <a:ext cx="4548169" cy="441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Sources: ACM MM 17, IJCAI 18, AAAI 20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C97DD4F-04A1-42D1-8814-34DFCE4EE527}"/>
              </a:ext>
            </a:extLst>
          </p:cNvPr>
          <p:cNvGrpSpPr/>
          <p:nvPr/>
        </p:nvGrpSpPr>
        <p:grpSpPr>
          <a:xfrm>
            <a:off x="7904479" y="3622931"/>
            <a:ext cx="3094644" cy="1847138"/>
            <a:chOff x="7534189" y="3622931"/>
            <a:chExt cx="1956713" cy="1847138"/>
          </a:xfrm>
        </p:grpSpPr>
        <p:sp>
          <p:nvSpPr>
            <p:cNvPr id="40" name="Content Placeholder 2">
              <a:extLst>
                <a:ext uri="{FF2B5EF4-FFF2-40B4-BE49-F238E27FC236}">
                  <a16:creationId xmlns:a16="http://schemas.microsoft.com/office/drawing/2014/main" id="{C814B6D1-FE0E-454F-B2E6-1857AF390EC7}"/>
                </a:ext>
              </a:extLst>
            </p:cNvPr>
            <p:cNvSpPr txBox="1">
              <a:spLocks/>
            </p:cNvSpPr>
            <p:nvPr/>
          </p:nvSpPr>
          <p:spPr>
            <a:xfrm>
              <a:off x="7534189" y="3622931"/>
              <a:ext cx="1956713" cy="1847138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000" b="1" dirty="0"/>
            </a:p>
            <a:p>
              <a:r>
                <a:rPr lang="en-US" sz="2000" b="1" dirty="0"/>
                <a:t>Novelty   : 11%</a:t>
              </a:r>
              <a:endParaRPr lang="en-US" sz="2000" dirty="0"/>
            </a:p>
            <a:p>
              <a:endParaRPr lang="en-US" sz="2000" b="1" dirty="0"/>
            </a:p>
            <a:p>
              <a:r>
                <a:rPr lang="en-US" sz="2000" b="1" dirty="0"/>
                <a:t>Diversity : 38%</a:t>
              </a:r>
            </a:p>
            <a:p>
              <a:endParaRPr lang="en-US" sz="2000" b="1" dirty="0"/>
            </a:p>
            <a:p>
              <a:r>
                <a:rPr lang="en-US" sz="2000" b="1" dirty="0"/>
                <a:t>Efficient to be used in practice, with minimum incremental updates</a:t>
              </a:r>
              <a:endParaRPr lang="en-US" sz="2000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E4547DE-F6C1-405E-9EE3-95A62DF2F2C9}"/>
                </a:ext>
              </a:extLst>
            </p:cNvPr>
            <p:cNvGrpSpPr/>
            <p:nvPr/>
          </p:nvGrpSpPr>
          <p:grpSpPr>
            <a:xfrm>
              <a:off x="8442461" y="3879000"/>
              <a:ext cx="192757" cy="743389"/>
              <a:chOff x="8422141" y="3879000"/>
              <a:chExt cx="192757" cy="743389"/>
            </a:xfrm>
          </p:grpSpPr>
          <p:pic>
            <p:nvPicPr>
              <p:cNvPr id="7" name="Graphic 6" descr="Arrow Up">
                <a:extLst>
                  <a:ext uri="{FF2B5EF4-FFF2-40B4-BE49-F238E27FC236}">
                    <a16:creationId xmlns:a16="http://schemas.microsoft.com/office/drawing/2014/main" id="{0F150779-41D1-4EC1-A5B5-6CE2DAD5F2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422143" y="3879000"/>
                <a:ext cx="192755" cy="192755"/>
              </a:xfrm>
              <a:prstGeom prst="rect">
                <a:avLst/>
              </a:prstGeom>
            </p:spPr>
          </p:pic>
          <p:pic>
            <p:nvPicPr>
              <p:cNvPr id="8" name="Graphic 7" descr="Arrow Up">
                <a:extLst>
                  <a:ext uri="{FF2B5EF4-FFF2-40B4-BE49-F238E27FC236}">
                    <a16:creationId xmlns:a16="http://schemas.microsoft.com/office/drawing/2014/main" id="{EFDCADC3-6B11-4A94-A2B9-74551F8EE2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422141" y="4429634"/>
                <a:ext cx="192755" cy="19275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1595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0FB4-912A-495E-B078-4D37BF55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10713-9126-40D4-BAB5-4A78095E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Background: Cross-network Recommender Systems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Research Problem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Solution</a:t>
            </a:r>
          </a:p>
          <a:p>
            <a:endParaRPr lang="en-US" dirty="0"/>
          </a:p>
          <a:p>
            <a:r>
              <a:rPr lang="en-US" dirty="0"/>
              <a:t>Methodology</a:t>
            </a:r>
          </a:p>
          <a:p>
            <a:endParaRPr lang="en-US" dirty="0"/>
          </a:p>
          <a:p>
            <a:r>
              <a:rPr lang="en-US" dirty="0"/>
              <a:t>Experimental Results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4223B-4DDB-4BA0-963A-4D2085CCB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755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3343E-F9DA-4C53-AD4B-8BF1C1C6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/>
              <a:t>Data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132C2-BE60-4CF6-AC3E-41108B520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5999"/>
            <a:ext cx="10515600" cy="5485491"/>
          </a:xfrm>
        </p:spPr>
        <p:txBody>
          <a:bodyPr/>
          <a:lstStyle/>
          <a:p>
            <a:r>
              <a:rPr lang="en-US" dirty="0"/>
              <a:t>All good to replace single network recommender systems using cross-network systems?</a:t>
            </a:r>
          </a:p>
        </p:txBody>
      </p:sp>
      <p:sp>
        <p:nvSpPr>
          <p:cNvPr id="5" name="AutoShape 6" descr="Image result for instagram logo">
            <a:extLst>
              <a:ext uri="{FF2B5EF4-FFF2-40B4-BE49-F238E27FC236}">
                <a16:creationId xmlns:a16="http://schemas.microsoft.com/office/drawing/2014/main" id="{9286BA1A-323D-4811-96F6-9EE96DE586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72150" y="269945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1D7D209-96F4-42C8-92F9-4AF4A940619C}"/>
              </a:ext>
            </a:extLst>
          </p:cNvPr>
          <p:cNvGrpSpPr/>
          <p:nvPr/>
        </p:nvGrpSpPr>
        <p:grpSpPr>
          <a:xfrm>
            <a:off x="522876" y="2354641"/>
            <a:ext cx="10409827" cy="4135151"/>
            <a:chOff x="522876" y="2354641"/>
            <a:chExt cx="10409827" cy="4135151"/>
          </a:xfrm>
        </p:grpSpPr>
        <p:sp>
          <p:nvSpPr>
            <p:cNvPr id="40" name="Content Placeholder 2">
              <a:extLst>
                <a:ext uri="{FF2B5EF4-FFF2-40B4-BE49-F238E27FC236}">
                  <a16:creationId xmlns:a16="http://schemas.microsoft.com/office/drawing/2014/main" id="{39C84A79-9722-4702-B03F-4FA555690CC7}"/>
                </a:ext>
              </a:extLst>
            </p:cNvPr>
            <p:cNvSpPr txBox="1">
              <a:spLocks/>
            </p:cNvSpPr>
            <p:nvPr/>
          </p:nvSpPr>
          <p:spPr>
            <a:xfrm>
              <a:off x="6076950" y="2354641"/>
              <a:ext cx="4855753" cy="85407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US" sz="2000" dirty="0"/>
                <a:t>Remaining non-overlapped users (</a:t>
              </a:r>
              <a:r>
                <a:rPr lang="en-US" sz="2000" b="1" dirty="0"/>
                <a:t>majority</a:t>
              </a:r>
              <a:r>
                <a:rPr lang="en-US" sz="2000" dirty="0"/>
                <a:t>) are ignored</a:t>
              </a:r>
            </a:p>
          </p:txBody>
        </p:sp>
        <p:sp>
          <p:nvSpPr>
            <p:cNvPr id="38" name="Content Placeholder 2">
              <a:extLst>
                <a:ext uri="{FF2B5EF4-FFF2-40B4-BE49-F238E27FC236}">
                  <a16:creationId xmlns:a16="http://schemas.microsoft.com/office/drawing/2014/main" id="{1D622F69-FF95-4E0C-A38E-340DB22A491F}"/>
                </a:ext>
              </a:extLst>
            </p:cNvPr>
            <p:cNvSpPr txBox="1">
              <a:spLocks/>
            </p:cNvSpPr>
            <p:nvPr/>
          </p:nvSpPr>
          <p:spPr>
            <a:xfrm>
              <a:off x="522876" y="2354641"/>
              <a:ext cx="5363573" cy="85407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US" sz="2000" dirty="0"/>
                <a:t>Existing cross-network solutions require users to </a:t>
              </a:r>
              <a:r>
                <a:rPr lang="en-US" sz="2000"/>
                <a:t>be overlapped </a:t>
              </a:r>
              <a:r>
                <a:rPr lang="en-US" sz="2000" dirty="0"/>
                <a:t>across networks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A0D603A-7AAB-4A9B-B93F-974C7852C752}"/>
                </a:ext>
              </a:extLst>
            </p:cNvPr>
            <p:cNvGrpSpPr/>
            <p:nvPr/>
          </p:nvGrpSpPr>
          <p:grpSpPr>
            <a:xfrm>
              <a:off x="2153322" y="3676223"/>
              <a:ext cx="2529324" cy="2703119"/>
              <a:chOff x="2153322" y="3570348"/>
              <a:chExt cx="2529324" cy="270311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B4804CE-3A41-4DF9-91FF-555ED39CC9B8}"/>
                  </a:ext>
                </a:extLst>
              </p:cNvPr>
              <p:cNvGrpSpPr/>
              <p:nvPr/>
            </p:nvGrpSpPr>
            <p:grpSpPr>
              <a:xfrm>
                <a:off x="2504111" y="3929084"/>
                <a:ext cx="1742665" cy="2344383"/>
                <a:chOff x="3261035" y="3962340"/>
                <a:chExt cx="1742665" cy="2344383"/>
              </a:xfrm>
            </p:grpSpPr>
            <p:pic>
              <p:nvPicPr>
                <p:cNvPr id="11" name="Picture 4" descr="http://icons.iconarchive.com/icons/designbolts/free-male-avatars/icons-390.jpg">
                  <a:extLst>
                    <a:ext uri="{FF2B5EF4-FFF2-40B4-BE49-F238E27FC236}">
                      <a16:creationId xmlns:a16="http://schemas.microsoft.com/office/drawing/2014/main" id="{9111B6E5-11FE-4465-901F-3B62BA9297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9629" b="54358"/>
                <a:stretch/>
              </p:blipFill>
              <p:spPr bwMode="auto">
                <a:xfrm>
                  <a:off x="3499662" y="4184327"/>
                  <a:ext cx="772824" cy="77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9" name="Graphic 58" descr="Arrow: Straight">
                  <a:extLst>
                    <a:ext uri="{FF2B5EF4-FFF2-40B4-BE49-F238E27FC236}">
                      <a16:creationId xmlns:a16="http://schemas.microsoft.com/office/drawing/2014/main" id="{C8D9B939-9EB8-4DBB-BC62-C48D7E8DF1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 rot="13159949">
                  <a:off x="3282306" y="3962340"/>
                  <a:ext cx="434715" cy="388167"/>
                </a:xfrm>
                <a:prstGeom prst="rect">
                  <a:avLst/>
                </a:prstGeom>
              </p:spPr>
            </p:pic>
            <p:pic>
              <p:nvPicPr>
                <p:cNvPr id="60" name="Graphic 59" descr="Arrow: Straight">
                  <a:extLst>
                    <a:ext uri="{FF2B5EF4-FFF2-40B4-BE49-F238E27FC236}">
                      <a16:creationId xmlns:a16="http://schemas.microsoft.com/office/drawing/2014/main" id="{436DF251-AAEF-4B88-877C-5FBD1003FA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68985" y="4407761"/>
                  <a:ext cx="434715" cy="388167"/>
                </a:xfrm>
                <a:prstGeom prst="rect">
                  <a:avLst/>
                </a:prstGeom>
              </p:spPr>
            </p:pic>
            <p:pic>
              <p:nvPicPr>
                <p:cNvPr id="61" name="Graphic 60" descr="Arrow: Straight">
                  <a:extLst>
                    <a:ext uri="{FF2B5EF4-FFF2-40B4-BE49-F238E27FC236}">
                      <a16:creationId xmlns:a16="http://schemas.microsoft.com/office/drawing/2014/main" id="{3A5ED290-2E68-45C5-B058-8E533C17B6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 rot="7972826" flipV="1">
                  <a:off x="3402859" y="4917148"/>
                  <a:ext cx="434716" cy="388166"/>
                </a:xfrm>
                <a:prstGeom prst="rect">
                  <a:avLst/>
                </a:prstGeom>
              </p:spPr>
            </p:pic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DABCC446-0C3F-4F7B-A4F3-54C2AC18C72F}"/>
                    </a:ext>
                  </a:extLst>
                </p:cNvPr>
                <p:cNvSpPr txBox="1"/>
                <p:nvPr/>
              </p:nvSpPr>
              <p:spPr>
                <a:xfrm>
                  <a:off x="3261035" y="5968169"/>
                  <a:ext cx="156446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Overlapped user</a:t>
                  </a:r>
                </a:p>
              </p:txBody>
            </p:sp>
          </p:grpSp>
          <p:pic>
            <p:nvPicPr>
              <p:cNvPr id="35" name="Picture 2" descr="Image result for twitter and youtube logos">
                <a:extLst>
                  <a:ext uri="{FF2B5EF4-FFF2-40B4-BE49-F238E27FC236}">
                    <a16:creationId xmlns:a16="http://schemas.microsoft.com/office/drawing/2014/main" id="{7DB88AA0-453A-4B62-905D-3E2E31E083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712" r="34445"/>
              <a:stretch/>
            </p:blipFill>
            <p:spPr bwMode="auto">
              <a:xfrm>
                <a:off x="2291555" y="5251907"/>
                <a:ext cx="482402" cy="430114"/>
              </a:xfrm>
              <a:prstGeom prst="rect">
                <a:avLst/>
              </a:prstGeom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2" descr="Image result for twitter and youtube logos">
                <a:extLst>
                  <a:ext uri="{FF2B5EF4-FFF2-40B4-BE49-F238E27FC236}">
                    <a16:creationId xmlns:a16="http://schemas.microsoft.com/office/drawing/2014/main" id="{A22B79E0-41F8-4ED6-A4AC-DFEFC8F065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010" t="-1745" r="-1853" b="-1034"/>
              <a:stretch/>
            </p:blipFill>
            <p:spPr bwMode="auto">
              <a:xfrm>
                <a:off x="3308224" y="4705422"/>
                <a:ext cx="362433" cy="332135"/>
              </a:xfrm>
              <a:prstGeom prst="rect">
                <a:avLst/>
              </a:prstGeom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2" descr="Image result for google plus logo">
                <a:extLst>
                  <a:ext uri="{FF2B5EF4-FFF2-40B4-BE49-F238E27FC236}">
                    <a16:creationId xmlns:a16="http://schemas.microsoft.com/office/drawing/2014/main" id="{A7A0E0B8-E5DF-4984-8723-59174AED66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64340" y="4359606"/>
                <a:ext cx="418306" cy="418306"/>
              </a:xfrm>
              <a:prstGeom prst="rect">
                <a:avLst/>
              </a:prstGeom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2" name="Picture 4" descr="Image result for facebook icon">
                <a:extLst>
                  <a:ext uri="{FF2B5EF4-FFF2-40B4-BE49-F238E27FC236}">
                    <a16:creationId xmlns:a16="http://schemas.microsoft.com/office/drawing/2014/main" id="{AC115239-5696-4481-A012-2959587EB1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3322" y="3570348"/>
                <a:ext cx="438547" cy="4385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B21DA78-FF3D-48AE-A22C-788B75A03FA4}"/>
                </a:ext>
              </a:extLst>
            </p:cNvPr>
            <p:cNvGrpSpPr/>
            <p:nvPr/>
          </p:nvGrpSpPr>
          <p:grpSpPr>
            <a:xfrm>
              <a:off x="6901422" y="3634503"/>
              <a:ext cx="3264372" cy="2855289"/>
              <a:chOff x="6901422" y="3528628"/>
              <a:chExt cx="3264372" cy="285528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AC200A3-EC1B-43B0-AF0B-068883E25CE0}"/>
                  </a:ext>
                </a:extLst>
              </p:cNvPr>
              <p:cNvGrpSpPr/>
              <p:nvPr/>
            </p:nvGrpSpPr>
            <p:grpSpPr>
              <a:xfrm>
                <a:off x="6901422" y="3528628"/>
                <a:ext cx="3264372" cy="2855289"/>
                <a:chOff x="6901422" y="3528628"/>
                <a:chExt cx="3264372" cy="2855289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73B0D428-E894-4EAC-B9CA-BE1A20AB351B}"/>
                    </a:ext>
                  </a:extLst>
                </p:cNvPr>
                <p:cNvGrpSpPr/>
                <p:nvPr/>
              </p:nvGrpSpPr>
              <p:grpSpPr>
                <a:xfrm>
                  <a:off x="7476908" y="4035741"/>
                  <a:ext cx="2029225" cy="2348176"/>
                  <a:chOff x="7446907" y="4031883"/>
                  <a:chExt cx="2029225" cy="2348176"/>
                </a:xfrm>
              </p:grpSpPr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6567FFD9-A756-4EA2-98E1-FD65EB21A98E}"/>
                      </a:ext>
                    </a:extLst>
                  </p:cNvPr>
                  <p:cNvSpPr txBox="1"/>
                  <p:nvPr/>
                </p:nvSpPr>
                <p:spPr>
                  <a:xfrm>
                    <a:off x="7500680" y="6041505"/>
                    <a:ext cx="1948290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/>
                      <a:t>Non-overlapped user</a:t>
                    </a:r>
                  </a:p>
                </p:txBody>
              </p: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835F9F52-5FBD-458F-B4D1-BAE5BB42C8E5}"/>
                      </a:ext>
                    </a:extLst>
                  </p:cNvPr>
                  <p:cNvGrpSpPr/>
                  <p:nvPr/>
                </p:nvGrpSpPr>
                <p:grpSpPr>
                  <a:xfrm>
                    <a:off x="7446907" y="4031883"/>
                    <a:ext cx="2029225" cy="1314622"/>
                    <a:chOff x="3027814" y="3936738"/>
                    <a:chExt cx="2029225" cy="1314622"/>
                  </a:xfrm>
                </p:grpSpPr>
                <p:pic>
                  <p:nvPicPr>
                    <p:cNvPr id="63" name="Picture 4" descr="http://icons.iconarchive.com/icons/designbolts/free-male-avatars/icons-390.jpg">
                      <a:extLst>
                        <a:ext uri="{FF2B5EF4-FFF2-40B4-BE49-F238E27FC236}">
                          <a16:creationId xmlns:a16="http://schemas.microsoft.com/office/drawing/2014/main" id="{DB96D37F-285F-4301-B583-448EEBD847EE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699" t="50000" r="67930" b="4358"/>
                    <a:stretch/>
                  </p:blipFill>
                  <p:spPr bwMode="auto">
                    <a:xfrm>
                      <a:off x="3499662" y="4184327"/>
                      <a:ext cx="772824" cy="774277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58" name="Graphic 57" descr="Arrow: Straight">
                      <a:extLst>
                        <a:ext uri="{FF2B5EF4-FFF2-40B4-BE49-F238E27FC236}">
                          <a16:creationId xmlns:a16="http://schemas.microsoft.com/office/drawing/2014/main" id="{853E37F4-9CC3-4A72-8302-167FE808501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9">
                      <a:extLst>
                        <a:ext uri="{96DAC541-7B7A-43D3-8B79-37D633B846F1}">
                          <asvg:svgBlip xmlns:asvg="http://schemas.microsoft.com/office/drawing/2016/SVG/main" r:embed="rId1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3150600">
                      <a:off x="3027814" y="3936738"/>
                      <a:ext cx="434715" cy="388167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4" name="Graphic 53" descr="Arrow: Straight">
                      <a:extLst>
                        <a:ext uri="{FF2B5EF4-FFF2-40B4-BE49-F238E27FC236}">
                          <a16:creationId xmlns:a16="http://schemas.microsoft.com/office/drawing/2014/main" id="{2A4A1FC8-3D87-477F-B364-DA6EF6CECEA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9">
                      <a:extLst>
                        <a:ext uri="{96DAC541-7B7A-43D3-8B79-37D633B846F1}">
                          <asvg:svgBlip xmlns:asvg="http://schemas.microsoft.com/office/drawing/2016/SVG/main" r:embed="rId1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622324" y="4407761"/>
                      <a:ext cx="434715" cy="388167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2" name="Graphic 51" descr="Arrow: Straight">
                      <a:extLst>
                        <a:ext uri="{FF2B5EF4-FFF2-40B4-BE49-F238E27FC236}">
                          <a16:creationId xmlns:a16="http://schemas.microsoft.com/office/drawing/2014/main" id="{69505A12-1748-429A-B138-06A962BEFD4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9">
                      <a:extLst>
                        <a:ext uri="{96DAC541-7B7A-43D3-8B79-37D633B846F1}">
                          <asvg:svgBlip xmlns:asvg="http://schemas.microsoft.com/office/drawing/2016/SVG/main" r:embed="rId1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8639228" flipV="1">
                      <a:off x="3043672" y="4863194"/>
                      <a:ext cx="434716" cy="388166"/>
                    </a:xfrm>
                    <a:prstGeom prst="rect">
                      <a:avLst/>
                    </a:prstGeom>
                  </p:spPr>
                </p:pic>
              </p:grpSp>
            </p:grpSp>
            <p:pic>
              <p:nvPicPr>
                <p:cNvPr id="39" name="Picture 4" descr="Image result for question mark icon">
                  <a:extLst>
                    <a:ext uri="{FF2B5EF4-FFF2-40B4-BE49-F238E27FC236}">
                      <a16:creationId xmlns:a16="http://schemas.microsoft.com/office/drawing/2014/main" id="{669CE07F-D43A-4A0C-834C-884BBA0C46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9511" y="4348537"/>
                  <a:ext cx="726283" cy="72628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4" descr="Image result for question mark icon">
                  <a:extLst>
                    <a:ext uri="{FF2B5EF4-FFF2-40B4-BE49-F238E27FC236}">
                      <a16:creationId xmlns:a16="http://schemas.microsoft.com/office/drawing/2014/main" id="{0409F677-945B-4A43-87D3-BED1D09E0D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1422" y="3528628"/>
                  <a:ext cx="726283" cy="72628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2" name="Picture 4" descr="Image result for question mark icon">
                  <a:extLst>
                    <a:ext uri="{FF2B5EF4-FFF2-40B4-BE49-F238E27FC236}">
                      <a16:creationId xmlns:a16="http://schemas.microsoft.com/office/drawing/2014/main" id="{B2DAA392-E8DD-4D70-8994-E51EAED8AA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9056" y="5060335"/>
                  <a:ext cx="726283" cy="72628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47" name="Picture 2" descr="Image result for twitter and youtube logos">
                <a:extLst>
                  <a:ext uri="{FF2B5EF4-FFF2-40B4-BE49-F238E27FC236}">
                    <a16:creationId xmlns:a16="http://schemas.microsoft.com/office/drawing/2014/main" id="{99389315-8731-4C4C-BA20-C3A05D2CCB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010" t="-1745" r="-1853" b="-1034"/>
              <a:stretch/>
            </p:blipFill>
            <p:spPr bwMode="auto">
              <a:xfrm>
                <a:off x="8464113" y="4799090"/>
                <a:ext cx="362433" cy="332135"/>
              </a:xfrm>
              <a:prstGeom prst="rect">
                <a:avLst/>
              </a:prstGeom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D3A35E6-0601-43B6-AB12-6174804F1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23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A48C1-3AF9-462A-B5A2-EAC1C65BC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3481"/>
            <a:ext cx="10515600" cy="532801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Generative adversarial approach to </a:t>
            </a:r>
            <a:r>
              <a:rPr lang="en-US" b="1" dirty="0">
                <a:solidFill>
                  <a:srgbClr val="0070C0"/>
                </a:solidFill>
              </a:rPr>
              <a:t>synthetically generate</a:t>
            </a:r>
            <a:r>
              <a:rPr lang="en-US" dirty="0"/>
              <a:t> missing </a:t>
            </a:r>
            <a:r>
              <a:rPr lang="en-US" b="1" dirty="0">
                <a:solidFill>
                  <a:srgbClr val="0070C0"/>
                </a:solidFill>
              </a:rPr>
              <a:t>user preferences data</a:t>
            </a:r>
            <a:r>
              <a:rPr lang="en-US" b="1" dirty="0"/>
              <a:t> </a:t>
            </a:r>
            <a:r>
              <a:rPr lang="en-US" dirty="0"/>
              <a:t>on source networks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Approach:</a:t>
            </a:r>
          </a:p>
          <a:p>
            <a:pPr lvl="1"/>
            <a:r>
              <a:rPr lang="en-US" dirty="0"/>
              <a:t>Learn the mapping from target to source network preference manifolds using overlapped user interactions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800" b="1" dirty="0"/>
          </a:p>
          <a:p>
            <a:endParaRPr lang="en-US" sz="1800" b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377947C-C4ED-4E0B-A70D-888DF79E959C}"/>
              </a:ext>
            </a:extLst>
          </p:cNvPr>
          <p:cNvSpPr txBox="1"/>
          <p:nvPr/>
        </p:nvSpPr>
        <p:spPr>
          <a:xfrm>
            <a:off x="5381549" y="4237338"/>
            <a:ext cx="1729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Non-overlapped user</a:t>
            </a:r>
          </a:p>
        </p:txBody>
      </p:sp>
      <p:pic>
        <p:nvPicPr>
          <p:cNvPr id="44" name="Picture 4" descr="Image result for question mark icon">
            <a:extLst>
              <a:ext uri="{FF2B5EF4-FFF2-40B4-BE49-F238E27FC236}">
                <a16:creationId xmlns:a16="http://schemas.microsoft.com/office/drawing/2014/main" id="{EE17BCBA-DA98-4C0C-A011-F16556DE7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508" y="2272580"/>
            <a:ext cx="798911" cy="79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Image result for question mark icon">
            <a:extLst>
              <a:ext uri="{FF2B5EF4-FFF2-40B4-BE49-F238E27FC236}">
                <a16:creationId xmlns:a16="http://schemas.microsoft.com/office/drawing/2014/main" id="{D894F9BA-10E8-4476-93F8-B932338A3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28" y="3746204"/>
            <a:ext cx="798911" cy="79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Image result for question mark icon">
            <a:extLst>
              <a:ext uri="{FF2B5EF4-FFF2-40B4-BE49-F238E27FC236}">
                <a16:creationId xmlns:a16="http://schemas.microsoft.com/office/drawing/2014/main" id="{C1E56D06-F428-4896-AFBB-3BB668AE0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305" y="3015452"/>
            <a:ext cx="798911" cy="79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6F02D443-D222-41F8-8B03-811A97B8EC1F}"/>
              </a:ext>
            </a:extLst>
          </p:cNvPr>
          <p:cNvGrpSpPr/>
          <p:nvPr/>
        </p:nvGrpSpPr>
        <p:grpSpPr>
          <a:xfrm>
            <a:off x="4176092" y="3928248"/>
            <a:ext cx="927579" cy="480760"/>
            <a:chOff x="6541612" y="5096082"/>
            <a:chExt cx="927579" cy="480760"/>
          </a:xfrm>
        </p:grpSpPr>
        <p:pic>
          <p:nvPicPr>
            <p:cNvPr id="48" name="Picture 2" descr="Image result for Twitter icon">
              <a:extLst>
                <a:ext uri="{FF2B5EF4-FFF2-40B4-BE49-F238E27FC236}">
                  <a16:creationId xmlns:a16="http://schemas.microsoft.com/office/drawing/2014/main" id="{E9A16381-B4DB-4E51-BC79-6A24037D62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8430" y="5096082"/>
              <a:ext cx="480761" cy="480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Graphic 48" descr="Single gear">
              <a:extLst>
                <a:ext uri="{FF2B5EF4-FFF2-40B4-BE49-F238E27FC236}">
                  <a16:creationId xmlns:a16="http://schemas.microsoft.com/office/drawing/2014/main" id="{BBDAA1D2-6C4E-4361-A5ED-EAC8DE0C9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41612" y="5096082"/>
              <a:ext cx="480760" cy="48076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7BC20D4-DB03-4D50-BC70-3F58238542B5}"/>
              </a:ext>
            </a:extLst>
          </p:cNvPr>
          <p:cNvGrpSpPr/>
          <p:nvPr/>
        </p:nvGrpSpPr>
        <p:grpSpPr>
          <a:xfrm>
            <a:off x="4206183" y="2357652"/>
            <a:ext cx="974916" cy="600232"/>
            <a:chOff x="6571703" y="3525486"/>
            <a:chExt cx="974916" cy="600232"/>
          </a:xfrm>
        </p:grpSpPr>
        <p:pic>
          <p:nvPicPr>
            <p:cNvPr id="51" name="Picture 6" descr="Image result for facebook icon">
              <a:extLst>
                <a:ext uri="{FF2B5EF4-FFF2-40B4-BE49-F238E27FC236}">
                  <a16:creationId xmlns:a16="http://schemas.microsoft.com/office/drawing/2014/main" id="{CBE7F9B0-ED29-44FB-9580-E8D2AD4E25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6386" y="3525486"/>
              <a:ext cx="600233" cy="600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Graphic 51" descr="Single gear">
              <a:extLst>
                <a:ext uri="{FF2B5EF4-FFF2-40B4-BE49-F238E27FC236}">
                  <a16:creationId xmlns:a16="http://schemas.microsoft.com/office/drawing/2014/main" id="{3A65F2FF-9BD8-4D3F-8893-92BE5104C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71703" y="3609207"/>
              <a:ext cx="480760" cy="48076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AF8CDC6-D89C-47E4-9F48-40AE4D0AE877}"/>
              </a:ext>
            </a:extLst>
          </p:cNvPr>
          <p:cNvGrpSpPr/>
          <p:nvPr/>
        </p:nvGrpSpPr>
        <p:grpSpPr>
          <a:xfrm>
            <a:off x="7214977" y="3174527"/>
            <a:ext cx="863607" cy="480760"/>
            <a:chOff x="9580497" y="4342361"/>
            <a:chExt cx="863607" cy="480760"/>
          </a:xfrm>
        </p:grpSpPr>
        <p:pic>
          <p:nvPicPr>
            <p:cNvPr id="54" name="Picture 4" descr="Image result for Google Plus logo">
              <a:extLst>
                <a:ext uri="{FF2B5EF4-FFF2-40B4-BE49-F238E27FC236}">
                  <a16:creationId xmlns:a16="http://schemas.microsoft.com/office/drawing/2014/main" id="{BBDC5522-C88C-40AA-996E-EDAF5F3FD0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" t="11714" r="50493" b="12143"/>
            <a:stretch/>
          </p:blipFill>
          <p:spPr bwMode="auto">
            <a:xfrm>
              <a:off x="9580497" y="4410546"/>
              <a:ext cx="380600" cy="365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Graphic 54" descr="Single gear">
              <a:extLst>
                <a:ext uri="{FF2B5EF4-FFF2-40B4-BE49-F238E27FC236}">
                  <a16:creationId xmlns:a16="http://schemas.microsoft.com/office/drawing/2014/main" id="{4FD062CC-236E-4B89-91B6-0C3B6A1A3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963344" y="4342361"/>
              <a:ext cx="480760" cy="480760"/>
            </a:xfrm>
            <a:prstGeom prst="rect">
              <a:avLst/>
            </a:prstGeom>
          </p:spPr>
        </p:pic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id="{32DD15EE-4FE5-42E1-8DB2-5326848C0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/>
              <a:t>Solution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02105EB-10AC-4FAA-AA27-4B31C2A9BFF8}"/>
              </a:ext>
            </a:extLst>
          </p:cNvPr>
          <p:cNvGrpSpPr/>
          <p:nvPr/>
        </p:nvGrpSpPr>
        <p:grpSpPr>
          <a:xfrm>
            <a:off x="5081387" y="2771689"/>
            <a:ext cx="2029225" cy="1314622"/>
            <a:chOff x="5174972" y="2522864"/>
            <a:chExt cx="2029225" cy="1314622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2DD823F-0858-4612-AFEF-3822CD0DDD1B}"/>
                </a:ext>
              </a:extLst>
            </p:cNvPr>
            <p:cNvGrpSpPr/>
            <p:nvPr/>
          </p:nvGrpSpPr>
          <p:grpSpPr>
            <a:xfrm>
              <a:off x="5174972" y="2522864"/>
              <a:ext cx="2029225" cy="1314622"/>
              <a:chOff x="3027814" y="3936738"/>
              <a:chExt cx="2029225" cy="1314622"/>
            </a:xfrm>
          </p:grpSpPr>
          <p:pic>
            <p:nvPicPr>
              <p:cNvPr id="42" name="Picture 4" descr="http://icons.iconarchive.com/icons/designbolts/free-male-avatars/icons-390.jpg">
                <a:extLst>
                  <a:ext uri="{FF2B5EF4-FFF2-40B4-BE49-F238E27FC236}">
                    <a16:creationId xmlns:a16="http://schemas.microsoft.com/office/drawing/2014/main" id="{96D12AE6-49FB-403C-BA5A-6D2A251E19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9" t="50000" r="67930" b="4358"/>
              <a:stretch/>
            </p:blipFill>
            <p:spPr bwMode="auto">
              <a:xfrm>
                <a:off x="3499662" y="4184327"/>
                <a:ext cx="772824" cy="7742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Graphic 38" descr="Arrow: Straight">
                <a:extLst>
                  <a:ext uri="{FF2B5EF4-FFF2-40B4-BE49-F238E27FC236}">
                    <a16:creationId xmlns:a16="http://schemas.microsoft.com/office/drawing/2014/main" id="{83503B6E-EFF8-477A-B0C7-FFB97DBB2D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rot="13150600">
                <a:off x="3027814" y="3936738"/>
                <a:ext cx="434715" cy="388167"/>
              </a:xfrm>
              <a:prstGeom prst="rect">
                <a:avLst/>
              </a:prstGeom>
            </p:spPr>
          </p:pic>
          <p:pic>
            <p:nvPicPr>
              <p:cNvPr id="40" name="Graphic 39" descr="Arrow: Straight">
                <a:extLst>
                  <a:ext uri="{FF2B5EF4-FFF2-40B4-BE49-F238E27FC236}">
                    <a16:creationId xmlns:a16="http://schemas.microsoft.com/office/drawing/2014/main" id="{622EEBDC-2073-4140-B835-FE9AF8C87B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4622324" y="4407761"/>
                <a:ext cx="434715" cy="388167"/>
              </a:xfrm>
              <a:prstGeom prst="rect">
                <a:avLst/>
              </a:prstGeom>
            </p:spPr>
          </p:pic>
          <p:pic>
            <p:nvPicPr>
              <p:cNvPr id="41" name="Graphic 40" descr="Arrow: Straight">
                <a:extLst>
                  <a:ext uri="{FF2B5EF4-FFF2-40B4-BE49-F238E27FC236}">
                    <a16:creationId xmlns:a16="http://schemas.microsoft.com/office/drawing/2014/main" id="{65A753B8-549C-457A-845E-52BFD67D2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rot="8639228" flipV="1">
                <a:off x="3043672" y="4863194"/>
                <a:ext cx="434716" cy="388166"/>
              </a:xfrm>
              <a:prstGeom prst="rect">
                <a:avLst/>
              </a:prstGeom>
            </p:spPr>
          </p:pic>
        </p:grpSp>
        <p:pic>
          <p:nvPicPr>
            <p:cNvPr id="28" name="Picture 2" descr="Image result for twitter and youtube logos">
              <a:extLst>
                <a:ext uri="{FF2B5EF4-FFF2-40B4-BE49-F238E27FC236}">
                  <a16:creationId xmlns:a16="http://schemas.microsoft.com/office/drawing/2014/main" id="{B1959167-E553-458E-9AE8-422639A791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10" t="-1745" r="-1853" b="-1034"/>
            <a:stretch/>
          </p:blipFill>
          <p:spPr bwMode="auto">
            <a:xfrm>
              <a:off x="6132578" y="3278768"/>
              <a:ext cx="299532" cy="274492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DCB3A2-4224-4157-B999-C85DEAC38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21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>
            <a:extLst>
              <a:ext uri="{FF2B5EF4-FFF2-40B4-BE49-F238E27FC236}">
                <a16:creationId xmlns:a16="http://schemas.microsoft.com/office/drawing/2014/main" id="{D22C2C28-087B-4AA2-AA49-51B168E96885}"/>
              </a:ext>
            </a:extLst>
          </p:cNvPr>
          <p:cNvGrpSpPr/>
          <p:nvPr/>
        </p:nvGrpSpPr>
        <p:grpSpPr>
          <a:xfrm>
            <a:off x="9354850" y="1629553"/>
            <a:ext cx="2500524" cy="2099591"/>
            <a:chOff x="5143061" y="2005294"/>
            <a:chExt cx="2500524" cy="2099591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CA05621-18B8-45F9-ABB7-44C91CF5C3F5}"/>
                </a:ext>
              </a:extLst>
            </p:cNvPr>
            <p:cNvSpPr/>
            <p:nvPr/>
          </p:nvSpPr>
          <p:spPr>
            <a:xfrm>
              <a:off x="5143061" y="2255764"/>
              <a:ext cx="489585" cy="438150"/>
            </a:xfrm>
            <a:prstGeom prst="roundRect">
              <a:avLst/>
            </a:prstGeom>
            <a:solidFill>
              <a:srgbClr val="FFC9C9">
                <a:alpha val="38824"/>
              </a:srgbClr>
            </a:solidFill>
            <a:ln w="9525">
              <a:solidFill>
                <a:srgbClr val="C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7A9D4AFA-3FD0-4792-AF91-1860CCDE263E}"/>
                </a:ext>
              </a:extLst>
            </p:cNvPr>
            <p:cNvGrpSpPr/>
            <p:nvPr/>
          </p:nvGrpSpPr>
          <p:grpSpPr>
            <a:xfrm>
              <a:off x="5651061" y="2163371"/>
              <a:ext cx="1992524" cy="610373"/>
              <a:chOff x="-111268" y="104347"/>
              <a:chExt cx="1993645" cy="611188"/>
            </a:xfrm>
          </p:grpSpPr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BA0A6E8D-E1F5-410C-8487-C6BB222D8E16}"/>
                  </a:ext>
                </a:extLst>
              </p:cNvPr>
              <p:cNvCxnSpPr/>
              <p:nvPr/>
            </p:nvCxnSpPr>
            <p:spPr>
              <a:xfrm flipH="1">
                <a:off x="-111268" y="394733"/>
                <a:ext cx="603107" cy="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975DE2E3-9427-485B-A0AE-CF8421919975}"/>
                  </a:ext>
                </a:extLst>
              </p:cNvPr>
              <p:cNvGrpSpPr/>
              <p:nvPr/>
            </p:nvGrpSpPr>
            <p:grpSpPr>
              <a:xfrm>
                <a:off x="510264" y="104347"/>
                <a:ext cx="1372113" cy="611188"/>
                <a:chOff x="301511" y="104427"/>
                <a:chExt cx="1372113" cy="611638"/>
              </a:xfrm>
            </p:grpSpPr>
            <p:sp>
              <p:nvSpPr>
                <p:cNvPr id="107" name="Rectangle: Rounded Corners 106">
                  <a:extLst>
                    <a:ext uri="{FF2B5EF4-FFF2-40B4-BE49-F238E27FC236}">
                      <a16:creationId xmlns:a16="http://schemas.microsoft.com/office/drawing/2014/main" id="{7B46B009-A11C-4920-94F7-CF31EBA3F7DD}"/>
                    </a:ext>
                  </a:extLst>
                </p:cNvPr>
                <p:cNvSpPr/>
                <p:nvPr/>
              </p:nvSpPr>
              <p:spPr>
                <a:xfrm>
                  <a:off x="307487" y="104427"/>
                  <a:ext cx="1338701" cy="590563"/>
                </a:xfrm>
                <a:prstGeom prst="roundRect">
                  <a:avLst/>
                </a:prstGeom>
                <a:solidFill>
                  <a:srgbClr val="FFEAEA"/>
                </a:solidFill>
                <a:ln w="9525">
                  <a:solidFill>
                    <a:srgbClr val="C00000"/>
                  </a:solidFill>
                  <a:prstDash val="lg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8" name="TextBox 10">
                      <a:extLst>
                        <a:ext uri="{FF2B5EF4-FFF2-40B4-BE49-F238E27FC236}">
                          <a16:creationId xmlns:a16="http://schemas.microsoft.com/office/drawing/2014/main" id="{4233117A-CDBF-4035-916E-515450F9A6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1511" y="104427"/>
                      <a:ext cx="1372113" cy="6116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𝑠𝑦𝑛𝑡h𝑒𝑡𝑖𝑐𝑎𝑙𝑙𝑦</m:t>
                            </m:r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𝑚𝑎𝑝𝑝𝑒𝑑</m:t>
                            </m:r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𝑑𝑎𝑡𝑎</m:t>
                            </m:r>
                          </m:oMath>
                        </m:oMathPara>
                      </a14:m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08" name="TextBox 10">
                      <a:extLst>
                        <a:ext uri="{FF2B5EF4-FFF2-40B4-BE49-F238E27FC236}">
                          <a16:creationId xmlns:a16="http://schemas.microsoft.com/office/drawing/2014/main" id="{4233117A-CDBF-4035-916E-515450F9A68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01511" y="104427"/>
                      <a:ext cx="1372113" cy="611638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2AB433C8-F5C1-4730-B66C-793943EF48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76411" y="2005294"/>
              <a:ext cx="0" cy="20995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CA2FEC9-1CB4-485E-A0BD-075675405293}"/>
              </a:ext>
            </a:extLst>
          </p:cNvPr>
          <p:cNvCxnSpPr>
            <a:cxnSpLocks/>
          </p:cNvCxnSpPr>
          <p:nvPr/>
        </p:nvCxnSpPr>
        <p:spPr>
          <a:xfrm rot="16200000" flipV="1">
            <a:off x="9168619" y="2162060"/>
            <a:ext cx="105854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2FA3F2-99FE-460E-8E6D-DCF4819908F0}"/>
              </a:ext>
            </a:extLst>
          </p:cNvPr>
          <p:cNvGrpSpPr/>
          <p:nvPr/>
        </p:nvGrpSpPr>
        <p:grpSpPr>
          <a:xfrm>
            <a:off x="9595900" y="2686252"/>
            <a:ext cx="1136488" cy="1037590"/>
            <a:chOff x="0" y="-1"/>
            <a:chExt cx="1138618" cy="103939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75060E3-867A-4FD0-A97A-89617F5C8906}"/>
                </a:ext>
              </a:extLst>
            </p:cNvPr>
            <p:cNvGrpSpPr/>
            <p:nvPr/>
          </p:nvGrpSpPr>
          <p:grpSpPr>
            <a:xfrm rot="16200000">
              <a:off x="425113" y="-425114"/>
              <a:ext cx="279399" cy="1129626"/>
              <a:chOff x="1" y="-1"/>
              <a:chExt cx="401482" cy="1644100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89C43669-1343-448C-8699-E55DEED1AD68}"/>
                  </a:ext>
                </a:extLst>
              </p:cNvPr>
              <p:cNvSpPr/>
              <p:nvPr/>
            </p:nvSpPr>
            <p:spPr>
              <a:xfrm>
                <a:off x="1" y="-1"/>
                <a:ext cx="401482" cy="1644100"/>
              </a:xfrm>
              <a:prstGeom prst="roundRect">
                <a:avLst/>
              </a:prstGeom>
              <a:solidFill>
                <a:srgbClr val="C1D8F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" name="Flowchart: Connector 17">
                <a:extLst>
                  <a:ext uri="{FF2B5EF4-FFF2-40B4-BE49-F238E27FC236}">
                    <a16:creationId xmlns:a16="http://schemas.microsoft.com/office/drawing/2014/main" id="{88D4FE51-7C86-49E3-96EF-0505DFFFB308}"/>
                  </a:ext>
                </a:extLst>
              </p:cNvPr>
              <p:cNvSpPr/>
              <p:nvPr/>
            </p:nvSpPr>
            <p:spPr>
              <a:xfrm>
                <a:off x="55911" y="87740"/>
                <a:ext cx="289661" cy="284483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lowchart: Connector 18">
                <a:extLst>
                  <a:ext uri="{FF2B5EF4-FFF2-40B4-BE49-F238E27FC236}">
                    <a16:creationId xmlns:a16="http://schemas.microsoft.com/office/drawing/2014/main" id="{D9B900A2-1AA1-43AC-AE18-7F0DC864821A}"/>
                  </a:ext>
                </a:extLst>
              </p:cNvPr>
              <p:cNvSpPr/>
              <p:nvPr/>
            </p:nvSpPr>
            <p:spPr>
              <a:xfrm>
                <a:off x="154593" y="532225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A5D29F31-246F-49D4-921B-8546D45999F2}"/>
                  </a:ext>
                </a:extLst>
              </p:cNvPr>
              <p:cNvSpPr/>
              <p:nvPr/>
            </p:nvSpPr>
            <p:spPr>
              <a:xfrm>
                <a:off x="154594" y="785174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F7DBCC91-3923-4391-AB13-9DC26A88848C}"/>
                  </a:ext>
                </a:extLst>
              </p:cNvPr>
              <p:cNvSpPr/>
              <p:nvPr/>
            </p:nvSpPr>
            <p:spPr>
              <a:xfrm>
                <a:off x="154594" y="1035029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2" name="Flowchart: Connector 21">
                <a:extLst>
                  <a:ext uri="{FF2B5EF4-FFF2-40B4-BE49-F238E27FC236}">
                    <a16:creationId xmlns:a16="http://schemas.microsoft.com/office/drawing/2014/main" id="{11207269-C05F-4F19-B9AC-92FE6B283507}"/>
                  </a:ext>
                </a:extLst>
              </p:cNvPr>
              <p:cNvSpPr/>
              <p:nvPr/>
            </p:nvSpPr>
            <p:spPr>
              <a:xfrm>
                <a:off x="55911" y="1284884"/>
                <a:ext cx="289660" cy="284483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9F25A4E-BD9E-4DD6-99F5-64713C71EC58}"/>
                </a:ext>
              </a:extLst>
            </p:cNvPr>
            <p:cNvGrpSpPr/>
            <p:nvPr/>
          </p:nvGrpSpPr>
          <p:grpSpPr>
            <a:xfrm>
              <a:off x="30831" y="282169"/>
              <a:ext cx="1107787" cy="757229"/>
              <a:chOff x="-31062" y="-1378"/>
              <a:chExt cx="1107787" cy="757229"/>
            </a:xfrm>
          </p:grpSpPr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51C38582-7A0A-4C37-BAA5-7F229BC55C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5554" y="-1378"/>
                <a:ext cx="0" cy="757229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9CA33C1-A238-49CE-B436-703C5EB4F912}"/>
                  </a:ext>
                </a:extLst>
              </p:cNvPr>
              <p:cNvGrpSpPr/>
              <p:nvPr/>
            </p:nvGrpSpPr>
            <p:grpSpPr>
              <a:xfrm>
                <a:off x="-31062" y="200302"/>
                <a:ext cx="1107787" cy="404326"/>
                <a:chOff x="-45958" y="-186703"/>
                <a:chExt cx="1639035" cy="468846"/>
              </a:xfrm>
            </p:grpSpPr>
            <p:sp>
              <p:nvSpPr>
                <p:cNvPr id="15" name="Trapezoid 14">
                  <a:extLst>
                    <a:ext uri="{FF2B5EF4-FFF2-40B4-BE49-F238E27FC236}">
                      <a16:creationId xmlns:a16="http://schemas.microsoft.com/office/drawing/2014/main" id="{84290A9C-D347-4F0C-98EF-8D25D5757569}"/>
                    </a:ext>
                  </a:extLst>
                </p:cNvPr>
                <p:cNvSpPr/>
                <p:nvPr/>
              </p:nvSpPr>
              <p:spPr>
                <a:xfrm flipV="1">
                  <a:off x="-45958" y="-186703"/>
                  <a:ext cx="1639035" cy="468846"/>
                </a:xfrm>
                <a:prstGeom prst="trapezoid">
                  <a:avLst/>
                </a:prstGeom>
                <a:solidFill>
                  <a:srgbClr val="E200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TextBox 10">
                      <a:extLst>
                        <a:ext uri="{FF2B5EF4-FFF2-40B4-BE49-F238E27FC236}">
                          <a16:creationId xmlns:a16="http://schemas.microsoft.com/office/drawing/2014/main" id="{B5B24802-DBB0-4F8E-A70D-5B0C110A57D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4268" y="-153623"/>
                      <a:ext cx="1380936" cy="371029"/>
                    </a:xfrm>
                    <a:prstGeom prst="rect">
                      <a:avLst/>
                    </a:prstGeom>
                    <a:noFill/>
                    <a:ln w="12700">
                      <a:noFill/>
                    </a:ln>
                  </p:spPr>
                  <p:txBody>
                    <a:bodyPr wrap="square" rtlCol="0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𝐺𝑒𝑛</m:t>
                            </m:r>
                            <m:r>
                              <a:rPr lang="en-US" sz="14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𝑒𝑟𝑎𝑡𝑜𝑟</m:t>
                            </m:r>
                          </m:oMath>
                        </m:oMathPara>
                      </a14:m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6" name="TextBox 10">
                      <a:extLst>
                        <a:ext uri="{FF2B5EF4-FFF2-40B4-BE49-F238E27FC236}">
                          <a16:creationId xmlns:a16="http://schemas.microsoft.com/office/drawing/2014/main" id="{B5B24802-DBB0-4F8E-A70D-5B0C110A57D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34268" y="-153623"/>
                      <a:ext cx="1380936" cy="37102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3268"/>
                      </a:stretch>
                    </a:blipFill>
                    <a:ln w="1270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9218460-659E-4D10-94C9-457E881C8A72}"/>
              </a:ext>
            </a:extLst>
          </p:cNvPr>
          <p:cNvGrpSpPr/>
          <p:nvPr/>
        </p:nvGrpSpPr>
        <p:grpSpPr>
          <a:xfrm rot="16200000">
            <a:off x="8371518" y="4501916"/>
            <a:ext cx="254942" cy="1029210"/>
            <a:chOff x="0" y="0"/>
            <a:chExt cx="401482" cy="164409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ADDBE9BD-994E-4A29-8B37-630E117326CE}"/>
                </a:ext>
              </a:extLst>
            </p:cNvPr>
            <p:cNvSpPr/>
            <p:nvPr/>
          </p:nvSpPr>
          <p:spPr>
            <a:xfrm>
              <a:off x="0" y="0"/>
              <a:ext cx="401482" cy="1644099"/>
            </a:xfrm>
            <a:prstGeom prst="roundRect">
              <a:avLst/>
            </a:prstGeom>
            <a:solidFill>
              <a:srgbClr val="C1D8F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6" name="Flowchart: Connector 55">
              <a:extLst>
                <a:ext uri="{FF2B5EF4-FFF2-40B4-BE49-F238E27FC236}">
                  <a16:creationId xmlns:a16="http://schemas.microsoft.com/office/drawing/2014/main" id="{7826C0CB-7F74-406F-92F8-C2357F054423}"/>
                </a:ext>
              </a:extLst>
            </p:cNvPr>
            <p:cNvSpPr/>
            <p:nvPr/>
          </p:nvSpPr>
          <p:spPr>
            <a:xfrm>
              <a:off x="69078" y="100672"/>
              <a:ext cx="263328" cy="258621"/>
            </a:xfrm>
            <a:prstGeom prst="flowChartConnector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7" name="Flowchart: Connector 56">
              <a:extLst>
                <a:ext uri="{FF2B5EF4-FFF2-40B4-BE49-F238E27FC236}">
                  <a16:creationId xmlns:a16="http://schemas.microsoft.com/office/drawing/2014/main" id="{1361D8F8-2FBD-4761-BA2C-2DB20AB9BD11}"/>
                </a:ext>
              </a:extLst>
            </p:cNvPr>
            <p:cNvSpPr/>
            <p:nvPr/>
          </p:nvSpPr>
          <p:spPr>
            <a:xfrm>
              <a:off x="158789" y="536214"/>
              <a:ext cx="83904" cy="79792"/>
            </a:xfrm>
            <a:prstGeom prst="flowChartConnector">
              <a:avLst/>
            </a:prstGeom>
            <a:solidFill>
              <a:srgbClr val="050D15"/>
            </a:solidFill>
            <a:ln w="12700">
              <a:solidFill>
                <a:srgbClr val="050D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8" name="Flowchart: Connector 57">
              <a:extLst>
                <a:ext uri="{FF2B5EF4-FFF2-40B4-BE49-F238E27FC236}">
                  <a16:creationId xmlns:a16="http://schemas.microsoft.com/office/drawing/2014/main" id="{35A5120A-0EAB-44FE-8DB7-BF3D024BA753}"/>
                </a:ext>
              </a:extLst>
            </p:cNvPr>
            <p:cNvSpPr/>
            <p:nvPr/>
          </p:nvSpPr>
          <p:spPr>
            <a:xfrm>
              <a:off x="158789" y="789164"/>
              <a:ext cx="83904" cy="79792"/>
            </a:xfrm>
            <a:prstGeom prst="flowChartConnector">
              <a:avLst/>
            </a:prstGeom>
            <a:solidFill>
              <a:srgbClr val="050D15"/>
            </a:solidFill>
            <a:ln w="12700">
              <a:solidFill>
                <a:srgbClr val="050D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9" name="Flowchart: Connector 58">
              <a:extLst>
                <a:ext uri="{FF2B5EF4-FFF2-40B4-BE49-F238E27FC236}">
                  <a16:creationId xmlns:a16="http://schemas.microsoft.com/office/drawing/2014/main" id="{3851DE47-7ADA-4A40-99B7-7BBD35908B71}"/>
                </a:ext>
              </a:extLst>
            </p:cNvPr>
            <p:cNvSpPr/>
            <p:nvPr/>
          </p:nvSpPr>
          <p:spPr>
            <a:xfrm>
              <a:off x="158789" y="1039019"/>
              <a:ext cx="83904" cy="79792"/>
            </a:xfrm>
            <a:prstGeom prst="flowChartConnector">
              <a:avLst/>
            </a:prstGeom>
            <a:solidFill>
              <a:srgbClr val="050D15"/>
            </a:solidFill>
            <a:ln w="12700">
              <a:solidFill>
                <a:srgbClr val="050D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Flowchart: Connector 59">
              <a:extLst>
                <a:ext uri="{FF2B5EF4-FFF2-40B4-BE49-F238E27FC236}">
                  <a16:creationId xmlns:a16="http://schemas.microsoft.com/office/drawing/2014/main" id="{0AD05200-8B62-4CB4-8B4E-BB18579CBD57}"/>
                </a:ext>
              </a:extLst>
            </p:cNvPr>
            <p:cNvSpPr/>
            <p:nvPr/>
          </p:nvSpPr>
          <p:spPr>
            <a:xfrm>
              <a:off x="69078" y="1297815"/>
              <a:ext cx="263328" cy="258621"/>
            </a:xfrm>
            <a:prstGeom prst="flowChartConnector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10">
                <a:extLst>
                  <a:ext uri="{FF2B5EF4-FFF2-40B4-BE49-F238E27FC236}">
                    <a16:creationId xmlns:a16="http://schemas.microsoft.com/office/drawing/2014/main" id="{EDF87B88-78C5-4B6D-ADDE-6B174F5065CB}"/>
                  </a:ext>
                </a:extLst>
              </p:cNvPr>
              <p:cNvSpPr txBox="1"/>
              <p:nvPr/>
            </p:nvSpPr>
            <p:spPr>
              <a:xfrm>
                <a:off x="7649515" y="5204868"/>
                <a:ext cx="176199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𝑚𝑎𝑡𝑐h𝑖𝑛𝑔</m:t>
                      </m:r>
                    </m:oMath>
                  </m:oMathPara>
                </a14:m>
                <a:endParaRPr lang="en-US" sz="14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𝑠𝑜𝑢𝑟𝑐𝑒</m:t>
                      </m:r>
                    </m:oMath>
                  </m:oMathPara>
                </a14:m>
                <a:endParaRPr lang="en-US" sz="14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𝑖𝑛𝑡𝑒𝑟𝑎𝑐𝑡𝑖𝑜𝑛𝑠</m:t>
                      </m:r>
                    </m:oMath>
                  </m:oMathPara>
                </a14:m>
                <a:endParaRPr lang="en-US" sz="14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9" name="TextBox 10">
                <a:extLst>
                  <a:ext uri="{FF2B5EF4-FFF2-40B4-BE49-F238E27FC236}">
                    <a16:creationId xmlns:a16="http://schemas.microsoft.com/office/drawing/2014/main" id="{EDF87B88-78C5-4B6D-ADDE-6B174F506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9515" y="5204868"/>
                <a:ext cx="1761992" cy="7386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C0AE6C4-4573-4A1A-9B33-2BD7EBACA219}"/>
              </a:ext>
            </a:extLst>
          </p:cNvPr>
          <p:cNvGrpSpPr/>
          <p:nvPr/>
        </p:nvGrpSpPr>
        <p:grpSpPr>
          <a:xfrm>
            <a:off x="7930784" y="3729557"/>
            <a:ext cx="1128457" cy="1147693"/>
            <a:chOff x="3911893" y="4110599"/>
            <a:chExt cx="1128457" cy="1147693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57AE696-9A23-40C6-9DA8-FA705B6CDF2E}"/>
                </a:ext>
              </a:extLst>
            </p:cNvPr>
            <p:cNvGrpSpPr/>
            <p:nvPr/>
          </p:nvGrpSpPr>
          <p:grpSpPr>
            <a:xfrm rot="16200000">
              <a:off x="4336048" y="3686444"/>
              <a:ext cx="280147" cy="1128457"/>
              <a:chOff x="0" y="0"/>
              <a:chExt cx="401483" cy="1644099"/>
            </a:xfrm>
          </p:grpSpPr>
          <p:sp>
            <p:nvSpPr>
              <p:cNvPr id="61" name="Rectangle: Rounded Corners 60">
                <a:extLst>
                  <a:ext uri="{FF2B5EF4-FFF2-40B4-BE49-F238E27FC236}">
                    <a16:creationId xmlns:a16="http://schemas.microsoft.com/office/drawing/2014/main" id="{AF1D0676-A38C-4DCB-9623-C8CAC97FD65F}"/>
                  </a:ext>
                </a:extLst>
              </p:cNvPr>
              <p:cNvSpPr/>
              <p:nvPr/>
            </p:nvSpPr>
            <p:spPr>
              <a:xfrm>
                <a:off x="0" y="0"/>
                <a:ext cx="401483" cy="1644099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2" name="Flowchart: Connector 61">
                <a:extLst>
                  <a:ext uri="{FF2B5EF4-FFF2-40B4-BE49-F238E27FC236}">
                    <a16:creationId xmlns:a16="http://schemas.microsoft.com/office/drawing/2014/main" id="{84FC4BE3-03E0-48CB-9B88-33733DEFCA90}"/>
                  </a:ext>
                </a:extLst>
              </p:cNvPr>
              <p:cNvSpPr/>
              <p:nvPr/>
            </p:nvSpPr>
            <p:spPr>
              <a:xfrm>
                <a:off x="69079" y="100673"/>
                <a:ext cx="263328" cy="258620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3" name="Flowchart: Connector 62">
                <a:extLst>
                  <a:ext uri="{FF2B5EF4-FFF2-40B4-BE49-F238E27FC236}">
                    <a16:creationId xmlns:a16="http://schemas.microsoft.com/office/drawing/2014/main" id="{DD929DCD-DD11-40A5-8C0D-08DF65EDA265}"/>
                  </a:ext>
                </a:extLst>
              </p:cNvPr>
              <p:cNvSpPr/>
              <p:nvPr/>
            </p:nvSpPr>
            <p:spPr>
              <a:xfrm>
                <a:off x="158789" y="536214"/>
                <a:ext cx="83903" cy="7979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4" name="Flowchart: Connector 63">
                <a:extLst>
                  <a:ext uri="{FF2B5EF4-FFF2-40B4-BE49-F238E27FC236}">
                    <a16:creationId xmlns:a16="http://schemas.microsoft.com/office/drawing/2014/main" id="{7CEA0EBF-32C9-4F7B-A01F-FF455AB622BF}"/>
                  </a:ext>
                </a:extLst>
              </p:cNvPr>
              <p:cNvSpPr/>
              <p:nvPr/>
            </p:nvSpPr>
            <p:spPr>
              <a:xfrm>
                <a:off x="154595" y="789163"/>
                <a:ext cx="92294" cy="7979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5" name="Flowchart: Connector 64">
                <a:extLst>
                  <a:ext uri="{FF2B5EF4-FFF2-40B4-BE49-F238E27FC236}">
                    <a16:creationId xmlns:a16="http://schemas.microsoft.com/office/drawing/2014/main" id="{91FC96FE-589D-4EDD-8D1D-30FE843CDEF1}"/>
                  </a:ext>
                </a:extLst>
              </p:cNvPr>
              <p:cNvSpPr/>
              <p:nvPr/>
            </p:nvSpPr>
            <p:spPr>
              <a:xfrm>
                <a:off x="154595" y="1035029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6" name="Flowchart: Connector 65">
                <a:extLst>
                  <a:ext uri="{FF2B5EF4-FFF2-40B4-BE49-F238E27FC236}">
                    <a16:creationId xmlns:a16="http://schemas.microsoft.com/office/drawing/2014/main" id="{489EBFFE-E431-4A29-8511-A6B3E077D6AF}"/>
                  </a:ext>
                </a:extLst>
              </p:cNvPr>
              <p:cNvSpPr/>
              <p:nvPr/>
            </p:nvSpPr>
            <p:spPr>
              <a:xfrm>
                <a:off x="69078" y="1297815"/>
                <a:ext cx="263328" cy="258620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8168A95F-17CC-485E-93AF-E9E734352A56}"/>
                </a:ext>
              </a:extLst>
            </p:cNvPr>
            <p:cNvGrpSpPr/>
            <p:nvPr/>
          </p:nvGrpSpPr>
          <p:grpSpPr>
            <a:xfrm>
              <a:off x="4101133" y="4386087"/>
              <a:ext cx="782112" cy="872205"/>
              <a:chOff x="4631" y="267843"/>
              <a:chExt cx="783162" cy="873109"/>
            </a:xfrm>
          </p:grpSpPr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9787C336-B4A0-4582-90F8-3D726AFE4C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230" y="267843"/>
                <a:ext cx="0" cy="873109"/>
              </a:xfrm>
              <a:prstGeom prst="straightConnector1">
                <a:avLst/>
              </a:prstGeom>
              <a:ln w="12700">
                <a:solidFill>
                  <a:schemeClr val="accent6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7B9622A8-F51C-46EB-83A6-561125BF6B99}"/>
                  </a:ext>
                </a:extLst>
              </p:cNvPr>
              <p:cNvGrpSpPr/>
              <p:nvPr/>
            </p:nvGrpSpPr>
            <p:grpSpPr>
              <a:xfrm>
                <a:off x="4631" y="496915"/>
                <a:ext cx="783162" cy="446075"/>
                <a:chOff x="5604" y="45207"/>
                <a:chExt cx="948141" cy="446552"/>
              </a:xfrm>
            </p:grpSpPr>
            <p:sp>
              <p:nvSpPr>
                <p:cNvPr id="53" name="Trapezoid 52">
                  <a:extLst>
                    <a:ext uri="{FF2B5EF4-FFF2-40B4-BE49-F238E27FC236}">
                      <a16:creationId xmlns:a16="http://schemas.microsoft.com/office/drawing/2014/main" id="{D3C8DA28-A94E-493E-B79E-836C4BCE2A84}"/>
                    </a:ext>
                  </a:extLst>
                </p:cNvPr>
                <p:cNvSpPr/>
                <p:nvPr/>
              </p:nvSpPr>
              <p:spPr>
                <a:xfrm>
                  <a:off x="5604" y="45207"/>
                  <a:ext cx="938331" cy="446552"/>
                </a:xfrm>
                <a:prstGeom prst="trapezoid">
                  <a:avLst/>
                </a:prstGeom>
                <a:solidFill>
                  <a:srgbClr val="BFBFBF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TextBox 10">
                      <a:extLst>
                        <a:ext uri="{FF2B5EF4-FFF2-40B4-BE49-F238E27FC236}">
                          <a16:creationId xmlns:a16="http://schemas.microsoft.com/office/drawing/2014/main" id="{8C544DF0-730E-4866-B2C1-A3CB1ED1D1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998" y="100601"/>
                      <a:ext cx="891747" cy="308426"/>
                    </a:xfrm>
                    <a:prstGeom prst="rect">
                      <a:avLst/>
                    </a:prstGeom>
                    <a:noFill/>
                    <a:ln w="12700"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400" i="1" kern="120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𝐸𝑛𝑐</m:t>
                                </m:r>
                              </m:e>
                              <m:sub>
                                <m:r>
                                  <a:rPr lang="en-US" sz="1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𝑠𝑟𝑐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4" name="TextBox 10">
                      <a:extLst>
                        <a:ext uri="{FF2B5EF4-FFF2-40B4-BE49-F238E27FC236}">
                          <a16:creationId xmlns:a16="http://schemas.microsoft.com/office/drawing/2014/main" id="{8C544DF0-730E-4866-B2C1-A3CB1ED1D17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998" y="100601"/>
                      <a:ext cx="891747" cy="308426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  <a:ln w="1270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846988F-7725-4195-A145-6E9EF831AC3D}"/>
              </a:ext>
            </a:extLst>
          </p:cNvPr>
          <p:cNvGrpSpPr/>
          <p:nvPr/>
        </p:nvGrpSpPr>
        <p:grpSpPr>
          <a:xfrm>
            <a:off x="9133569" y="4889093"/>
            <a:ext cx="1760908" cy="1045350"/>
            <a:chOff x="5038478" y="5270135"/>
            <a:chExt cx="1760908" cy="104535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6376991-4819-4082-9E89-12FA1FC26C26}"/>
                </a:ext>
              </a:extLst>
            </p:cNvPr>
            <p:cNvGrpSpPr/>
            <p:nvPr/>
          </p:nvGrpSpPr>
          <p:grpSpPr>
            <a:xfrm rot="16200000">
              <a:off x="5724290" y="4883125"/>
              <a:ext cx="254951" cy="1028972"/>
              <a:chOff x="0" y="0"/>
              <a:chExt cx="401482" cy="1644099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4A1303CF-0ED8-4CD7-9590-02703146FAAF}"/>
                  </a:ext>
                </a:extLst>
              </p:cNvPr>
              <p:cNvSpPr/>
              <p:nvPr/>
            </p:nvSpPr>
            <p:spPr>
              <a:xfrm>
                <a:off x="0" y="0"/>
                <a:ext cx="401482" cy="164409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7" name="Flowchart: Connector 76">
                <a:extLst>
                  <a:ext uri="{FF2B5EF4-FFF2-40B4-BE49-F238E27FC236}">
                    <a16:creationId xmlns:a16="http://schemas.microsoft.com/office/drawing/2014/main" id="{2816B0B9-A9ED-476B-8E1B-53DEC5244EBF}"/>
                  </a:ext>
                </a:extLst>
              </p:cNvPr>
              <p:cNvSpPr/>
              <p:nvPr/>
            </p:nvSpPr>
            <p:spPr>
              <a:xfrm>
                <a:off x="69078" y="100672"/>
                <a:ext cx="263328" cy="258621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8" name="Flowchart: Connector 77">
                <a:extLst>
                  <a:ext uri="{FF2B5EF4-FFF2-40B4-BE49-F238E27FC236}">
                    <a16:creationId xmlns:a16="http://schemas.microsoft.com/office/drawing/2014/main" id="{384AF8E8-AFBB-4341-AADE-D42C03AEDFFD}"/>
                  </a:ext>
                </a:extLst>
              </p:cNvPr>
              <p:cNvSpPr/>
              <p:nvPr/>
            </p:nvSpPr>
            <p:spPr>
              <a:xfrm>
                <a:off x="158788" y="536215"/>
                <a:ext cx="83904" cy="7979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solidFill>
                  <a:srgbClr val="050D1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9" name="Flowchart: Connector 78">
                <a:extLst>
                  <a:ext uri="{FF2B5EF4-FFF2-40B4-BE49-F238E27FC236}">
                    <a16:creationId xmlns:a16="http://schemas.microsoft.com/office/drawing/2014/main" id="{89927412-D5DF-4753-BCC7-AF6C699A14FB}"/>
                  </a:ext>
                </a:extLst>
              </p:cNvPr>
              <p:cNvSpPr/>
              <p:nvPr/>
            </p:nvSpPr>
            <p:spPr>
              <a:xfrm>
                <a:off x="158789" y="789163"/>
                <a:ext cx="83904" cy="7979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solidFill>
                  <a:srgbClr val="050D1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0" name="Flowchart: Connector 79">
                <a:extLst>
                  <a:ext uri="{FF2B5EF4-FFF2-40B4-BE49-F238E27FC236}">
                    <a16:creationId xmlns:a16="http://schemas.microsoft.com/office/drawing/2014/main" id="{CEB7128C-4585-4D28-AE95-78424346086A}"/>
                  </a:ext>
                </a:extLst>
              </p:cNvPr>
              <p:cNvSpPr/>
              <p:nvPr/>
            </p:nvSpPr>
            <p:spPr>
              <a:xfrm>
                <a:off x="158789" y="1039019"/>
                <a:ext cx="83904" cy="7979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solidFill>
                  <a:srgbClr val="050D1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1" name="Flowchart: Connector 80">
                <a:extLst>
                  <a:ext uri="{FF2B5EF4-FFF2-40B4-BE49-F238E27FC236}">
                    <a16:creationId xmlns:a16="http://schemas.microsoft.com/office/drawing/2014/main" id="{5D3309FF-316C-4A8E-8354-05DE80F1F0DF}"/>
                  </a:ext>
                </a:extLst>
              </p:cNvPr>
              <p:cNvSpPr/>
              <p:nvPr/>
            </p:nvSpPr>
            <p:spPr>
              <a:xfrm>
                <a:off x="69078" y="1297815"/>
                <a:ext cx="263328" cy="258621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10">
                  <a:extLst>
                    <a:ext uri="{FF2B5EF4-FFF2-40B4-BE49-F238E27FC236}">
                      <a16:creationId xmlns:a16="http://schemas.microsoft.com/office/drawing/2014/main" id="{C4A820C1-DB49-4822-A1F7-6AD27628FE3D}"/>
                    </a:ext>
                  </a:extLst>
                </p:cNvPr>
                <p:cNvSpPr txBox="1"/>
                <p:nvPr/>
              </p:nvSpPr>
              <p:spPr>
                <a:xfrm>
                  <a:off x="5038478" y="5576821"/>
                  <a:ext cx="1760908" cy="738664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𝑡𝑎𝑟𝑔𝑒𝑡</m:t>
                        </m:r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𝑖𝑛𝑡𝑒𝑟𝑎𝑐𝑡𝑖𝑜𝑛𝑠</m:t>
                        </m:r>
                      </m:oMath>
                    </m:oMathPara>
                  </a14:m>
                  <a:endParaRPr lang="en-US" sz="1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𝑎𝑡</m:t>
                        </m:r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𝑖𝑛𝑡𝑒𝑟𝑣𝑎𝑙</m:t>
                        </m:r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oMath>
                    </m:oMathPara>
                  </a14:m>
                  <a:endParaRPr lang="en-US" sz="1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0" name="TextBox 10">
                  <a:extLst>
                    <a:ext uri="{FF2B5EF4-FFF2-40B4-BE49-F238E27FC236}">
                      <a16:creationId xmlns:a16="http://schemas.microsoft.com/office/drawing/2014/main" id="{C4A820C1-DB49-4822-A1F7-6AD27628FE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8478" y="5576821"/>
                  <a:ext cx="1760908" cy="73866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4DF5F07-5D87-4F91-86ED-83FDDC33461B}"/>
              </a:ext>
            </a:extLst>
          </p:cNvPr>
          <p:cNvGrpSpPr/>
          <p:nvPr/>
        </p:nvGrpSpPr>
        <p:grpSpPr>
          <a:xfrm>
            <a:off x="9290863" y="3729557"/>
            <a:ext cx="1128196" cy="1147710"/>
            <a:chOff x="5195772" y="4110599"/>
            <a:chExt cx="1128196" cy="114771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6E48CB9-18EA-43FE-85F1-E11F1030E0B8}"/>
                </a:ext>
              </a:extLst>
            </p:cNvPr>
            <p:cNvGrpSpPr/>
            <p:nvPr/>
          </p:nvGrpSpPr>
          <p:grpSpPr>
            <a:xfrm rot="16200000">
              <a:off x="5619791" y="3686580"/>
              <a:ext cx="280158" cy="1128196"/>
              <a:chOff x="0" y="0"/>
              <a:chExt cx="401482" cy="1644099"/>
            </a:xfrm>
          </p:grpSpPr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9F235492-DD51-4BCD-B227-85FA0E244AD0}"/>
                  </a:ext>
                </a:extLst>
              </p:cNvPr>
              <p:cNvSpPr/>
              <p:nvPr/>
            </p:nvSpPr>
            <p:spPr>
              <a:xfrm>
                <a:off x="0" y="0"/>
                <a:ext cx="401482" cy="164409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3" name="Flowchart: Connector 82">
                <a:extLst>
                  <a:ext uri="{FF2B5EF4-FFF2-40B4-BE49-F238E27FC236}">
                    <a16:creationId xmlns:a16="http://schemas.microsoft.com/office/drawing/2014/main" id="{C0ECE028-3F5F-4F26-9B19-ADE887B6A0B9}"/>
                  </a:ext>
                </a:extLst>
              </p:cNvPr>
              <p:cNvSpPr/>
              <p:nvPr/>
            </p:nvSpPr>
            <p:spPr>
              <a:xfrm>
                <a:off x="69079" y="100673"/>
                <a:ext cx="263328" cy="258620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4" name="Flowchart: Connector 83">
                <a:extLst>
                  <a:ext uri="{FF2B5EF4-FFF2-40B4-BE49-F238E27FC236}">
                    <a16:creationId xmlns:a16="http://schemas.microsoft.com/office/drawing/2014/main" id="{CF2C9B27-1E6F-4EDB-A70F-EAFA2ADFE31D}"/>
                  </a:ext>
                </a:extLst>
              </p:cNvPr>
              <p:cNvSpPr/>
              <p:nvPr/>
            </p:nvSpPr>
            <p:spPr>
              <a:xfrm>
                <a:off x="154593" y="532225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5" name="Flowchart: Connector 84">
                <a:extLst>
                  <a:ext uri="{FF2B5EF4-FFF2-40B4-BE49-F238E27FC236}">
                    <a16:creationId xmlns:a16="http://schemas.microsoft.com/office/drawing/2014/main" id="{5A2A1DEA-9E39-4B2A-A806-340BD81BE827}"/>
                  </a:ext>
                </a:extLst>
              </p:cNvPr>
              <p:cNvSpPr/>
              <p:nvPr/>
            </p:nvSpPr>
            <p:spPr>
              <a:xfrm>
                <a:off x="154594" y="785174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6" name="Flowchart: Connector 85">
                <a:extLst>
                  <a:ext uri="{FF2B5EF4-FFF2-40B4-BE49-F238E27FC236}">
                    <a16:creationId xmlns:a16="http://schemas.microsoft.com/office/drawing/2014/main" id="{26B5F228-EF13-40C2-BDC2-9DE52142FDAA}"/>
                  </a:ext>
                </a:extLst>
              </p:cNvPr>
              <p:cNvSpPr/>
              <p:nvPr/>
            </p:nvSpPr>
            <p:spPr>
              <a:xfrm>
                <a:off x="154594" y="1035029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7" name="Flowchart: Connector 86">
                <a:extLst>
                  <a:ext uri="{FF2B5EF4-FFF2-40B4-BE49-F238E27FC236}">
                    <a16:creationId xmlns:a16="http://schemas.microsoft.com/office/drawing/2014/main" id="{872AD552-7773-4318-97F2-9143039699B5}"/>
                  </a:ext>
                </a:extLst>
              </p:cNvPr>
              <p:cNvSpPr/>
              <p:nvPr/>
            </p:nvSpPr>
            <p:spPr>
              <a:xfrm>
                <a:off x="69078" y="1297815"/>
                <a:ext cx="263328" cy="258620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05AACC5E-0501-4B98-88DD-B59CA02C922A}"/>
                </a:ext>
              </a:extLst>
            </p:cNvPr>
            <p:cNvGrpSpPr/>
            <p:nvPr/>
          </p:nvGrpSpPr>
          <p:grpSpPr>
            <a:xfrm>
              <a:off x="5459595" y="4386071"/>
              <a:ext cx="773837" cy="872238"/>
              <a:chOff x="99963" y="267843"/>
              <a:chExt cx="775055" cy="873109"/>
            </a:xfrm>
          </p:grpSpPr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AC8CD210-8D8D-4649-9CF5-E2DE052605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7722" y="267843"/>
                <a:ext cx="0" cy="873109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6CD2D445-3027-4355-A3D8-B247B5840C12}"/>
                  </a:ext>
                </a:extLst>
              </p:cNvPr>
              <p:cNvGrpSpPr/>
              <p:nvPr/>
            </p:nvGrpSpPr>
            <p:grpSpPr>
              <a:xfrm>
                <a:off x="99963" y="485580"/>
                <a:ext cx="775055" cy="446076"/>
                <a:chOff x="121018" y="33860"/>
                <a:chExt cx="938325" cy="446552"/>
              </a:xfrm>
            </p:grpSpPr>
            <p:sp>
              <p:nvSpPr>
                <p:cNvPr id="74" name="Trapezoid 73">
                  <a:extLst>
                    <a:ext uri="{FF2B5EF4-FFF2-40B4-BE49-F238E27FC236}">
                      <a16:creationId xmlns:a16="http://schemas.microsoft.com/office/drawing/2014/main" id="{6012B2BA-6875-41AA-888D-E2B527F253AB}"/>
                    </a:ext>
                  </a:extLst>
                </p:cNvPr>
                <p:cNvSpPr/>
                <p:nvPr/>
              </p:nvSpPr>
              <p:spPr>
                <a:xfrm>
                  <a:off x="121018" y="33860"/>
                  <a:ext cx="938325" cy="446552"/>
                </a:xfrm>
                <a:prstGeom prst="trapezoid">
                  <a:avLst/>
                </a:prstGeom>
                <a:solidFill>
                  <a:schemeClr val="bg1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TextBox 10">
                      <a:extLst>
                        <a:ext uri="{FF2B5EF4-FFF2-40B4-BE49-F238E27FC236}">
                          <a16:creationId xmlns:a16="http://schemas.microsoft.com/office/drawing/2014/main" id="{B7716586-E6BB-4E70-A491-7A40CFE29B0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6149" y="126000"/>
                      <a:ext cx="780107" cy="298141"/>
                    </a:xfrm>
                    <a:prstGeom prst="rect">
                      <a:avLst/>
                    </a:prstGeom>
                    <a:noFill/>
                    <a:ln w="12700"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𝐸𝑛𝑐</m:t>
                                </m:r>
                              </m:e>
                              <m:sub>
                                <m:r>
                                  <a:rPr lang="en-US" sz="1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𝑡𝑔𝑡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TextBox 10">
                      <a:extLst>
                        <a:ext uri="{FF2B5EF4-FFF2-40B4-BE49-F238E27FC236}">
                          <a16:creationId xmlns:a16="http://schemas.microsoft.com/office/drawing/2014/main" id="{B7716586-E6BB-4E70-A491-7A40CFE29B0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6149" y="126000"/>
                      <a:ext cx="780107" cy="298141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b="-10204"/>
                      </a:stretch>
                    </a:blipFill>
                    <a:ln w="1270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sp>
        <p:nvSpPr>
          <p:cNvPr id="116" name="Rectangle 113">
            <a:extLst>
              <a:ext uri="{FF2B5EF4-FFF2-40B4-BE49-F238E27FC236}">
                <a16:creationId xmlns:a16="http://schemas.microsoft.com/office/drawing/2014/main" id="{DC37D42B-2575-4DBC-A6BD-A63F5F796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516" y="-15650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BADF596-13C8-467F-8220-1D3CDCD0499B}"/>
              </a:ext>
            </a:extLst>
          </p:cNvPr>
          <p:cNvGrpSpPr/>
          <p:nvPr/>
        </p:nvGrpSpPr>
        <p:grpSpPr>
          <a:xfrm>
            <a:off x="6575862" y="1639137"/>
            <a:ext cx="2919515" cy="2084705"/>
            <a:chOff x="2480771" y="2020179"/>
            <a:chExt cx="2919515" cy="2084705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0B8A7D36-BEC8-4823-B8F2-C96D06B768DD}"/>
                </a:ext>
              </a:extLst>
            </p:cNvPr>
            <p:cNvGrpSpPr/>
            <p:nvPr/>
          </p:nvGrpSpPr>
          <p:grpSpPr>
            <a:xfrm>
              <a:off x="2480771" y="2197175"/>
              <a:ext cx="2270837" cy="580922"/>
              <a:chOff x="1692394" y="2208101"/>
              <a:chExt cx="2270837" cy="580922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54" name="Rectangle: Rounded Corners 153">
                <a:extLst>
                  <a:ext uri="{FF2B5EF4-FFF2-40B4-BE49-F238E27FC236}">
                    <a16:creationId xmlns:a16="http://schemas.microsoft.com/office/drawing/2014/main" id="{AE30DA22-6951-450C-805F-06CAF5AE9664}"/>
                  </a:ext>
                </a:extLst>
              </p:cNvPr>
              <p:cNvSpPr/>
              <p:nvPr/>
            </p:nvSpPr>
            <p:spPr>
              <a:xfrm>
                <a:off x="3473646" y="2266559"/>
                <a:ext cx="489585" cy="43815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  <a:alpha val="50196"/>
                </a:schemeClr>
              </a:solidFill>
              <a:ln w="9525">
                <a:solidFill>
                  <a:srgbClr val="00206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7445BB45-A14C-4A02-AB38-6D2A1208DAE9}"/>
                  </a:ext>
                </a:extLst>
              </p:cNvPr>
              <p:cNvGrpSpPr/>
              <p:nvPr/>
            </p:nvGrpSpPr>
            <p:grpSpPr>
              <a:xfrm>
                <a:off x="1692394" y="2208101"/>
                <a:ext cx="1773907" cy="580922"/>
                <a:chOff x="554964" y="121558"/>
                <a:chExt cx="1775486" cy="581658"/>
              </a:xfrm>
              <a:grpFill/>
            </p:grpSpPr>
            <p:cxnSp>
              <p:nvCxnSpPr>
                <p:cNvPr id="156" name="Straight Arrow Connector 155">
                  <a:extLst>
                    <a:ext uri="{FF2B5EF4-FFF2-40B4-BE49-F238E27FC236}">
                      <a16:creationId xmlns:a16="http://schemas.microsoft.com/office/drawing/2014/main" id="{0ED32D07-44A6-4B59-B860-2FC112EDA7FE}"/>
                    </a:ext>
                  </a:extLst>
                </p:cNvPr>
                <p:cNvCxnSpPr/>
                <p:nvPr/>
              </p:nvCxnSpPr>
              <p:spPr>
                <a:xfrm>
                  <a:off x="1749922" y="398265"/>
                  <a:ext cx="580528" cy="0"/>
                </a:xfrm>
                <a:prstGeom prst="straightConnector1">
                  <a:avLst/>
                </a:prstGeom>
                <a:grpFill/>
                <a:ln w="19050">
                  <a:solidFill>
                    <a:srgbClr val="0020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7" name="Group 156">
                  <a:extLst>
                    <a:ext uri="{FF2B5EF4-FFF2-40B4-BE49-F238E27FC236}">
                      <a16:creationId xmlns:a16="http://schemas.microsoft.com/office/drawing/2014/main" id="{F6B089D0-4857-4C85-9408-002B3B0C97FD}"/>
                    </a:ext>
                  </a:extLst>
                </p:cNvPr>
                <p:cNvGrpSpPr/>
                <p:nvPr/>
              </p:nvGrpSpPr>
              <p:grpSpPr>
                <a:xfrm>
                  <a:off x="554964" y="121558"/>
                  <a:ext cx="1217000" cy="581658"/>
                  <a:chOff x="554964" y="121600"/>
                  <a:chExt cx="1217000" cy="581855"/>
                </a:xfrm>
                <a:grpFill/>
              </p:grpSpPr>
              <p:sp>
                <p:nvSpPr>
                  <p:cNvPr id="158" name="Rectangle: Rounded Corners 157">
                    <a:extLst>
                      <a:ext uri="{FF2B5EF4-FFF2-40B4-BE49-F238E27FC236}">
                        <a16:creationId xmlns:a16="http://schemas.microsoft.com/office/drawing/2014/main" id="{7B7D98A0-5A25-4D49-BD2B-DCC94BE6C3DF}"/>
                      </a:ext>
                    </a:extLst>
                  </p:cNvPr>
                  <p:cNvSpPr/>
                  <p:nvPr/>
                </p:nvSpPr>
                <p:spPr>
                  <a:xfrm>
                    <a:off x="554964" y="121600"/>
                    <a:ext cx="1217000" cy="581855"/>
                  </a:xfrm>
                  <a:prstGeom prst="roundRect">
                    <a:avLst/>
                  </a:prstGeom>
                  <a:solidFill>
                    <a:srgbClr val="E0EBF8"/>
                  </a:solidFill>
                  <a:ln w="9525">
                    <a:solidFill>
                      <a:srgbClr val="002060"/>
                    </a:solidFill>
                    <a:prstDash val="lg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9" name="TextBox 10">
                        <a:extLst>
                          <a:ext uri="{FF2B5EF4-FFF2-40B4-BE49-F238E27FC236}">
                            <a16:creationId xmlns:a16="http://schemas.microsoft.com/office/drawing/2014/main" id="{8ACC00F8-8E8D-4DE1-B319-3EC2CFD1988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78534" y="152395"/>
                        <a:ext cx="943587" cy="5365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rtlCol="0">
                        <a:no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𝑚𝑎𝑡𝑐h𝑖𝑛𝑔</m:t>
                              </m:r>
                            </m:oMath>
                          </m:oMathPara>
                        </a14:m>
                        <a:endPara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 xmlns:m="http://schemas.openxmlformats.org/officeDocument/2006/math"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𝑑𝑎𝑡𝑎</m:t>
                            </m:r>
                          </m:oMath>
                        </a14:m>
                        <a:r>
                          <a:rPr lang="en-US" sz="1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rPr>
                          <a:t>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59" name="TextBox 10">
                        <a:extLst>
                          <a:ext uri="{FF2B5EF4-FFF2-40B4-BE49-F238E27FC236}">
                            <a16:creationId xmlns:a16="http://schemas.microsoft.com/office/drawing/2014/main" id="{8ACC00F8-8E8D-4DE1-B319-3EC2CFD1988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78534" y="152395"/>
                        <a:ext cx="943587" cy="536503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  <a:ln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015800CF-D24B-476D-948D-F10C36B8632D}"/>
                </a:ext>
              </a:extLst>
            </p:cNvPr>
            <p:cNvGrpSpPr/>
            <p:nvPr/>
          </p:nvGrpSpPr>
          <p:grpSpPr>
            <a:xfrm>
              <a:off x="4414081" y="2020179"/>
              <a:ext cx="986205" cy="2084705"/>
              <a:chOff x="4414081" y="2020179"/>
              <a:chExt cx="986205" cy="2084705"/>
            </a:xfrm>
          </p:grpSpPr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6AB02AB0-607B-4A5D-810C-DABFF4F643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4081" y="2023354"/>
                <a:ext cx="0" cy="2081530"/>
              </a:xfrm>
              <a:prstGeom prst="straightConnector1">
                <a:avLst/>
              </a:prstGeom>
              <a:ln w="19050">
                <a:solidFill>
                  <a:schemeClr val="accent6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B1BD8A01-3D16-4C98-9CEE-84798E63E4B9}"/>
                  </a:ext>
                </a:extLst>
              </p:cNvPr>
              <p:cNvGrpSpPr/>
              <p:nvPr/>
            </p:nvGrpSpPr>
            <p:grpSpPr>
              <a:xfrm>
                <a:off x="4603899" y="2020179"/>
                <a:ext cx="796387" cy="2084705"/>
                <a:chOff x="4603899" y="2020179"/>
                <a:chExt cx="796387" cy="2084705"/>
              </a:xfrm>
            </p:grpSpPr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A89C4AE6-3448-45BB-B01D-265F209BD0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617916" y="2020179"/>
                  <a:ext cx="0" cy="965201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>
                  <a:extLst>
                    <a:ext uri="{FF2B5EF4-FFF2-40B4-BE49-F238E27FC236}">
                      <a16:creationId xmlns:a16="http://schemas.microsoft.com/office/drawing/2014/main" id="{98C38539-CC9C-49C2-97E0-B3B2D41225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603899" y="2971092"/>
                  <a:ext cx="796387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33DBDAB8-C4A8-4E05-B507-E527012294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90708" y="2957513"/>
                  <a:ext cx="0" cy="114737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0808403-1A1B-4B1D-BE97-E7C9AF2FEAB4}"/>
              </a:ext>
            </a:extLst>
          </p:cNvPr>
          <p:cNvGrpSpPr/>
          <p:nvPr/>
        </p:nvGrpSpPr>
        <p:grpSpPr>
          <a:xfrm>
            <a:off x="8320472" y="1124152"/>
            <a:ext cx="1498811" cy="488315"/>
            <a:chOff x="3768181" y="1497574"/>
            <a:chExt cx="1498811" cy="488315"/>
          </a:xfrm>
        </p:grpSpPr>
        <p:sp>
          <p:nvSpPr>
            <p:cNvPr id="44" name="Trapezoid 43">
              <a:extLst>
                <a:ext uri="{FF2B5EF4-FFF2-40B4-BE49-F238E27FC236}">
                  <a16:creationId xmlns:a16="http://schemas.microsoft.com/office/drawing/2014/main" id="{197DAFFF-0913-4826-9ABE-032C9CC6E456}"/>
                </a:ext>
              </a:extLst>
            </p:cNvPr>
            <p:cNvSpPr/>
            <p:nvPr/>
          </p:nvSpPr>
          <p:spPr>
            <a:xfrm rot="10800000" flipV="1">
              <a:off x="3768181" y="1497574"/>
              <a:ext cx="1498811" cy="488315"/>
            </a:xfrm>
            <a:prstGeom prst="trapezoid">
              <a:avLst/>
            </a:prstGeom>
            <a:solidFill>
              <a:srgbClr val="0C9B74">
                <a:alpha val="45882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10">
                  <a:extLst>
                    <a:ext uri="{FF2B5EF4-FFF2-40B4-BE49-F238E27FC236}">
                      <a16:creationId xmlns:a16="http://schemas.microsoft.com/office/drawing/2014/main" id="{D0ABF886-B58A-4E52-88A7-24669F1395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65986" y="1557384"/>
                  <a:ext cx="1192236" cy="3873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𝐷𝑖𝑠𝑐𝑟𝑖𝑚𝑖𝑛𝑎𝑡𝑜𝑟</m:t>
                        </m:r>
                      </m:oMath>
                    </m:oMathPara>
                  </a14:m>
                  <a:endParaRPr kumimoji="0" lang="en-US" alt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5" name="TextBox 10">
                  <a:extLst>
                    <a:ext uri="{FF2B5EF4-FFF2-40B4-BE49-F238E27FC236}">
                      <a16:creationId xmlns:a16="http://schemas.microsoft.com/office/drawing/2014/main" id="{D0ABF886-B58A-4E52-88A7-24669F1395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65986" y="1557384"/>
                  <a:ext cx="1192236" cy="387350"/>
                </a:xfrm>
                <a:prstGeom prst="rect">
                  <a:avLst/>
                </a:prstGeom>
                <a:blipFill>
                  <a:blip r:embed="rId11"/>
                  <a:stretch>
                    <a:fillRect l="-5102" r="-51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0F485BD4-57DA-4A47-84F5-94A53342403E}"/>
              </a:ext>
            </a:extLst>
          </p:cNvPr>
          <p:cNvGrpSpPr/>
          <p:nvPr/>
        </p:nvGrpSpPr>
        <p:grpSpPr>
          <a:xfrm>
            <a:off x="8043192" y="2814126"/>
            <a:ext cx="1536258" cy="884867"/>
            <a:chOff x="3948101" y="3197296"/>
            <a:chExt cx="1536258" cy="884867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7312C011-BC2E-418E-BB49-BBD28F61E43D}"/>
                </a:ext>
              </a:extLst>
            </p:cNvPr>
            <p:cNvGrpSpPr/>
            <p:nvPr/>
          </p:nvGrpSpPr>
          <p:grpSpPr>
            <a:xfrm>
              <a:off x="4636135" y="3197296"/>
              <a:ext cx="848224" cy="884867"/>
              <a:chOff x="4636135" y="3240124"/>
              <a:chExt cx="848224" cy="858052"/>
            </a:xfrm>
          </p:grpSpPr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554D067C-4BF3-4FA8-9980-D4BD07B4C56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36135" y="3245861"/>
                <a:ext cx="6608" cy="852315"/>
              </a:xfrm>
              <a:prstGeom prst="straightConnector1">
                <a:avLst/>
              </a:prstGeom>
              <a:ln w="9525">
                <a:solidFill>
                  <a:srgbClr val="C00000"/>
                </a:solidFill>
                <a:prstDash val="lg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6F7F9435-F749-4126-AB5C-68B665A422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438" y="3240124"/>
                <a:ext cx="828921" cy="0"/>
              </a:xfrm>
              <a:prstGeom prst="line">
                <a:avLst/>
              </a:prstGeom>
              <a:ln w="9525">
                <a:solidFill>
                  <a:srgbClr val="C00000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TextBox 10">
                  <a:extLst>
                    <a:ext uri="{FF2B5EF4-FFF2-40B4-BE49-F238E27FC236}">
                      <a16:creationId xmlns:a16="http://schemas.microsoft.com/office/drawing/2014/main" id="{A5A7C910-6A3E-4ECE-8694-2B5CEB12DEEB}"/>
                    </a:ext>
                  </a:extLst>
                </p:cNvPr>
                <p:cNvSpPr txBox="1"/>
                <p:nvPr/>
              </p:nvSpPr>
              <p:spPr>
                <a:xfrm>
                  <a:off x="3948101" y="3329449"/>
                  <a:ext cx="1347598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≪</m:t>
                        </m:r>
                        <m:r>
                          <a:rPr lang="en-US" sz="1400" b="0" i="1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𝑟𝑒𝑝𝑙𝑖𝑐𝑎𝑡𝑒</m:t>
                        </m:r>
                        <m:r>
                          <a:rPr lang="en-US" sz="1400" b="0" i="1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≫</m:t>
                        </m:r>
                      </m:oMath>
                    </m:oMathPara>
                  </a14:m>
                  <a:endParaRPr lang="en-US" sz="1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40" name="TextBox 10">
                  <a:extLst>
                    <a:ext uri="{FF2B5EF4-FFF2-40B4-BE49-F238E27FC236}">
                      <a16:creationId xmlns:a16="http://schemas.microsoft.com/office/drawing/2014/main" id="{A5A7C910-6A3E-4ECE-8694-2B5CEB12DE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8101" y="3329449"/>
                  <a:ext cx="1347598" cy="307777"/>
                </a:xfrm>
                <a:prstGeom prst="rect">
                  <a:avLst/>
                </a:prstGeom>
                <a:blipFill>
                  <a:blip r:embed="rId13"/>
                  <a:stretch>
                    <a:fillRect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AE332E44-9E92-44B6-AF41-7E4BE2D97415}"/>
              </a:ext>
            </a:extLst>
          </p:cNvPr>
          <p:cNvGrpSpPr/>
          <p:nvPr/>
        </p:nvGrpSpPr>
        <p:grpSpPr>
          <a:xfrm>
            <a:off x="7653961" y="3732273"/>
            <a:ext cx="1761992" cy="2221390"/>
            <a:chOff x="1820037" y="4103184"/>
            <a:chExt cx="1761992" cy="22213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6" name="TextBox 10">
                  <a:extLst>
                    <a:ext uri="{FF2B5EF4-FFF2-40B4-BE49-F238E27FC236}">
                      <a16:creationId xmlns:a16="http://schemas.microsoft.com/office/drawing/2014/main" id="{E611B541-C589-45A7-8BA2-5EA6AFB67DDF}"/>
                    </a:ext>
                  </a:extLst>
                </p:cNvPr>
                <p:cNvSpPr txBox="1"/>
                <p:nvPr/>
              </p:nvSpPr>
              <p:spPr>
                <a:xfrm>
                  <a:off x="1820037" y="5585910"/>
                  <a:ext cx="1761992" cy="738664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1" i="1" kern="120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𝒎𝒊𝒔</m:t>
                        </m:r>
                        <m:r>
                          <a:rPr lang="en-US" sz="1400" b="1" i="1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𝒎𝒂𝒕𝒄𝒉𝒊𝒏𝒈</m:t>
                        </m:r>
                      </m:oMath>
                    </m:oMathPara>
                  </a14:m>
                  <a:endParaRPr lang="en-US" sz="1400" b="1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𝑠𝑜𝑢𝑟𝑐𝑒</m:t>
                        </m:r>
                      </m:oMath>
                    </m:oMathPara>
                  </a14:m>
                  <a:endParaRPr lang="en-US" sz="1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𝑖𝑛𝑡𝑒𝑟𝑎𝑐𝑡𝑖𝑜𝑛𝑠</m:t>
                        </m:r>
                      </m:oMath>
                    </m:oMathPara>
                  </a14:m>
                  <a:endParaRPr lang="en-US" sz="1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6" name="TextBox 10">
                  <a:extLst>
                    <a:ext uri="{FF2B5EF4-FFF2-40B4-BE49-F238E27FC236}">
                      <a16:creationId xmlns:a16="http://schemas.microsoft.com/office/drawing/2014/main" id="{E611B541-C589-45A7-8BA2-5EA6AFB67D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0037" y="5585910"/>
                  <a:ext cx="1761992" cy="73866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8AA6D822-7CE2-4BC4-BA2F-05C41AB648BB}"/>
                </a:ext>
              </a:extLst>
            </p:cNvPr>
            <p:cNvGrpSpPr/>
            <p:nvPr/>
          </p:nvGrpSpPr>
          <p:grpSpPr>
            <a:xfrm rot="16200000">
              <a:off x="2537029" y="4875543"/>
              <a:ext cx="254942" cy="1029210"/>
              <a:chOff x="0" y="0"/>
              <a:chExt cx="401482" cy="1644099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168" name="Rectangle: Rounded Corners 167">
                <a:extLst>
                  <a:ext uri="{FF2B5EF4-FFF2-40B4-BE49-F238E27FC236}">
                    <a16:creationId xmlns:a16="http://schemas.microsoft.com/office/drawing/2014/main" id="{717C84D3-173C-4951-A46B-0686D888B107}"/>
                  </a:ext>
                </a:extLst>
              </p:cNvPr>
              <p:cNvSpPr/>
              <p:nvPr/>
            </p:nvSpPr>
            <p:spPr>
              <a:xfrm>
                <a:off x="0" y="0"/>
                <a:ext cx="401482" cy="1644099"/>
              </a:xfrm>
              <a:prstGeom prst="roundRect">
                <a:avLst/>
              </a:prstGeom>
              <a:solidFill>
                <a:srgbClr val="C1D8F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9" name="Flowchart: Connector 168">
                <a:extLst>
                  <a:ext uri="{FF2B5EF4-FFF2-40B4-BE49-F238E27FC236}">
                    <a16:creationId xmlns:a16="http://schemas.microsoft.com/office/drawing/2014/main" id="{C5843BDF-0F22-43A3-B468-8320DA63190F}"/>
                  </a:ext>
                </a:extLst>
              </p:cNvPr>
              <p:cNvSpPr/>
              <p:nvPr/>
            </p:nvSpPr>
            <p:spPr>
              <a:xfrm>
                <a:off x="69078" y="100672"/>
                <a:ext cx="263328" cy="258621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0" name="Flowchart: Connector 169">
                <a:extLst>
                  <a:ext uri="{FF2B5EF4-FFF2-40B4-BE49-F238E27FC236}">
                    <a16:creationId xmlns:a16="http://schemas.microsoft.com/office/drawing/2014/main" id="{B4663963-D48E-460C-947A-ADD9EDC7F345}"/>
                  </a:ext>
                </a:extLst>
              </p:cNvPr>
              <p:cNvSpPr/>
              <p:nvPr/>
            </p:nvSpPr>
            <p:spPr>
              <a:xfrm>
                <a:off x="154593" y="532225"/>
                <a:ext cx="92294" cy="87771"/>
              </a:xfrm>
              <a:prstGeom prst="flowChartConnector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1" name="Flowchart: Connector 170">
                <a:extLst>
                  <a:ext uri="{FF2B5EF4-FFF2-40B4-BE49-F238E27FC236}">
                    <a16:creationId xmlns:a16="http://schemas.microsoft.com/office/drawing/2014/main" id="{2CE6CC3B-0209-4610-92AF-6B25604BEDC3}"/>
                  </a:ext>
                </a:extLst>
              </p:cNvPr>
              <p:cNvSpPr/>
              <p:nvPr/>
            </p:nvSpPr>
            <p:spPr>
              <a:xfrm>
                <a:off x="154594" y="785174"/>
                <a:ext cx="92294" cy="87771"/>
              </a:xfrm>
              <a:prstGeom prst="flowChartConnector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2" name="Flowchart: Connector 171">
                <a:extLst>
                  <a:ext uri="{FF2B5EF4-FFF2-40B4-BE49-F238E27FC236}">
                    <a16:creationId xmlns:a16="http://schemas.microsoft.com/office/drawing/2014/main" id="{6F4A17BD-2434-42FB-832B-847B8EDD199F}"/>
                  </a:ext>
                </a:extLst>
              </p:cNvPr>
              <p:cNvSpPr/>
              <p:nvPr/>
            </p:nvSpPr>
            <p:spPr>
              <a:xfrm>
                <a:off x="154594" y="1035029"/>
                <a:ext cx="92294" cy="87771"/>
              </a:xfrm>
              <a:prstGeom prst="flowChartConnector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3" name="Flowchart: Connector 172">
                <a:extLst>
                  <a:ext uri="{FF2B5EF4-FFF2-40B4-BE49-F238E27FC236}">
                    <a16:creationId xmlns:a16="http://schemas.microsoft.com/office/drawing/2014/main" id="{53871873-04AF-4AAE-A8C1-344E097B955A}"/>
                  </a:ext>
                </a:extLst>
              </p:cNvPr>
              <p:cNvSpPr/>
              <p:nvPr/>
            </p:nvSpPr>
            <p:spPr>
              <a:xfrm>
                <a:off x="69078" y="1297815"/>
                <a:ext cx="263328" cy="258621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25C9F2FE-55E1-44A0-B8B3-C909E4BC4507}"/>
                </a:ext>
              </a:extLst>
            </p:cNvPr>
            <p:cNvGrpSpPr/>
            <p:nvPr/>
          </p:nvGrpSpPr>
          <p:grpSpPr>
            <a:xfrm>
              <a:off x="2096295" y="4103184"/>
              <a:ext cx="1128457" cy="1147693"/>
              <a:chOff x="3911893" y="4110599"/>
              <a:chExt cx="1128457" cy="1147693"/>
            </a:xfrm>
          </p:grpSpPr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9114AA95-8EFA-4EC6-B95A-6A54CA1AC3C1}"/>
                  </a:ext>
                </a:extLst>
              </p:cNvPr>
              <p:cNvGrpSpPr/>
              <p:nvPr/>
            </p:nvGrpSpPr>
            <p:grpSpPr>
              <a:xfrm rot="16200000">
                <a:off x="4336048" y="3686444"/>
                <a:ext cx="280147" cy="1128457"/>
                <a:chOff x="0" y="0"/>
                <a:chExt cx="401482" cy="1644099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9F781B3E-543E-4E0F-9911-2156966679A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401482" cy="1644099"/>
                </a:xfrm>
                <a:prstGeom prst="roundRect">
                  <a:avLst/>
                </a:prstGeom>
                <a:solidFill>
                  <a:srgbClr val="C1D8F2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2" name="Flowchart: Connector 181">
                  <a:extLst>
                    <a:ext uri="{FF2B5EF4-FFF2-40B4-BE49-F238E27FC236}">
                      <a16:creationId xmlns:a16="http://schemas.microsoft.com/office/drawing/2014/main" id="{CE9223F9-308A-44F2-B3E1-5A956051054E}"/>
                    </a:ext>
                  </a:extLst>
                </p:cNvPr>
                <p:cNvSpPr/>
                <p:nvPr/>
              </p:nvSpPr>
              <p:spPr>
                <a:xfrm>
                  <a:off x="69079" y="100673"/>
                  <a:ext cx="263328" cy="258620"/>
                </a:xfrm>
                <a:prstGeom prst="flowChartConnector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3" name="Flowchart: Connector 182">
                  <a:extLst>
                    <a:ext uri="{FF2B5EF4-FFF2-40B4-BE49-F238E27FC236}">
                      <a16:creationId xmlns:a16="http://schemas.microsoft.com/office/drawing/2014/main" id="{B0970724-D819-41F0-AF72-F70E96954740}"/>
                    </a:ext>
                  </a:extLst>
                </p:cNvPr>
                <p:cNvSpPr/>
                <p:nvPr/>
              </p:nvSpPr>
              <p:spPr>
                <a:xfrm>
                  <a:off x="154593" y="532225"/>
                  <a:ext cx="92294" cy="87771"/>
                </a:xfrm>
                <a:prstGeom prst="flowChartConnector">
                  <a:avLst/>
                </a:prstGeom>
                <a:solidFill>
                  <a:schemeClr val="tx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4" name="Flowchart: Connector 183">
                  <a:extLst>
                    <a:ext uri="{FF2B5EF4-FFF2-40B4-BE49-F238E27FC236}">
                      <a16:creationId xmlns:a16="http://schemas.microsoft.com/office/drawing/2014/main" id="{18DECD80-3E9D-4054-BC69-47777CF75D74}"/>
                    </a:ext>
                  </a:extLst>
                </p:cNvPr>
                <p:cNvSpPr/>
                <p:nvPr/>
              </p:nvSpPr>
              <p:spPr>
                <a:xfrm>
                  <a:off x="154594" y="785174"/>
                  <a:ext cx="92294" cy="87771"/>
                </a:xfrm>
                <a:prstGeom prst="flowChartConnector">
                  <a:avLst/>
                </a:prstGeom>
                <a:solidFill>
                  <a:schemeClr val="tx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5" name="Flowchart: Connector 184">
                  <a:extLst>
                    <a:ext uri="{FF2B5EF4-FFF2-40B4-BE49-F238E27FC236}">
                      <a16:creationId xmlns:a16="http://schemas.microsoft.com/office/drawing/2014/main" id="{81CD0B61-C88A-45FE-8560-D80FEB7286FA}"/>
                    </a:ext>
                  </a:extLst>
                </p:cNvPr>
                <p:cNvSpPr/>
                <p:nvPr/>
              </p:nvSpPr>
              <p:spPr>
                <a:xfrm>
                  <a:off x="154594" y="1035029"/>
                  <a:ext cx="92294" cy="87771"/>
                </a:xfrm>
                <a:prstGeom prst="flowChartConnector">
                  <a:avLst/>
                </a:prstGeom>
                <a:solidFill>
                  <a:schemeClr val="tx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6" name="Flowchart: Connector 185">
                  <a:extLst>
                    <a:ext uri="{FF2B5EF4-FFF2-40B4-BE49-F238E27FC236}">
                      <a16:creationId xmlns:a16="http://schemas.microsoft.com/office/drawing/2014/main" id="{E9C7B981-5DDF-4812-AE00-F4E3A3E2886A}"/>
                    </a:ext>
                  </a:extLst>
                </p:cNvPr>
                <p:cNvSpPr/>
                <p:nvPr/>
              </p:nvSpPr>
              <p:spPr>
                <a:xfrm>
                  <a:off x="69078" y="1297815"/>
                  <a:ext cx="263328" cy="258620"/>
                </a:xfrm>
                <a:prstGeom prst="flowChartConnector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44E99589-9543-48F3-B506-0E5EE2764C83}"/>
                  </a:ext>
                </a:extLst>
              </p:cNvPr>
              <p:cNvGrpSpPr/>
              <p:nvPr/>
            </p:nvGrpSpPr>
            <p:grpSpPr>
              <a:xfrm>
                <a:off x="4101133" y="4386087"/>
                <a:ext cx="782112" cy="872205"/>
                <a:chOff x="4631" y="267843"/>
                <a:chExt cx="783162" cy="873109"/>
              </a:xfrm>
            </p:grpSpPr>
            <p:cxnSp>
              <p:nvCxnSpPr>
                <p:cNvPr id="177" name="Straight Arrow Connector 176">
                  <a:extLst>
                    <a:ext uri="{FF2B5EF4-FFF2-40B4-BE49-F238E27FC236}">
                      <a16:creationId xmlns:a16="http://schemas.microsoft.com/office/drawing/2014/main" id="{06418808-75BB-4ED2-863E-78ACAEA07C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230" y="267843"/>
                  <a:ext cx="0" cy="873109"/>
                </a:xfrm>
                <a:prstGeom prst="straightConnector1">
                  <a:avLst/>
                </a:prstGeom>
                <a:ln w="12700">
                  <a:solidFill>
                    <a:schemeClr val="accent6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8" name="Group 177">
                  <a:extLst>
                    <a:ext uri="{FF2B5EF4-FFF2-40B4-BE49-F238E27FC236}">
                      <a16:creationId xmlns:a16="http://schemas.microsoft.com/office/drawing/2014/main" id="{975582CC-9389-4D17-B958-A94056486646}"/>
                    </a:ext>
                  </a:extLst>
                </p:cNvPr>
                <p:cNvGrpSpPr/>
                <p:nvPr/>
              </p:nvGrpSpPr>
              <p:grpSpPr>
                <a:xfrm>
                  <a:off x="4631" y="496915"/>
                  <a:ext cx="783162" cy="446075"/>
                  <a:chOff x="5604" y="45207"/>
                  <a:chExt cx="948141" cy="446552"/>
                </a:xfrm>
              </p:grpSpPr>
              <p:sp>
                <p:nvSpPr>
                  <p:cNvPr id="179" name="Trapezoid 178">
                    <a:extLst>
                      <a:ext uri="{FF2B5EF4-FFF2-40B4-BE49-F238E27FC236}">
                        <a16:creationId xmlns:a16="http://schemas.microsoft.com/office/drawing/2014/main" id="{9130B0F8-A091-4E7A-9522-518618F7823D}"/>
                      </a:ext>
                    </a:extLst>
                  </p:cNvPr>
                  <p:cNvSpPr/>
                  <p:nvPr/>
                </p:nvSpPr>
                <p:spPr>
                  <a:xfrm>
                    <a:off x="5604" y="45207"/>
                    <a:ext cx="938331" cy="446552"/>
                  </a:xfrm>
                  <a:prstGeom prst="trapezoid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80" name="TextBox 10">
                        <a:extLst>
                          <a:ext uri="{FF2B5EF4-FFF2-40B4-BE49-F238E27FC236}">
                            <a16:creationId xmlns:a16="http://schemas.microsoft.com/office/drawing/2014/main" id="{B9FA6648-8A01-45E2-B7E3-226F4247635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1998" y="100601"/>
                        <a:ext cx="891747" cy="308426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i="1" kern="120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𝐸𝑛𝑐</m:t>
                                  </m:r>
                                </m:e>
                                <m:sub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𝑠𝑟𝑐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80" name="TextBox 10">
                        <a:extLst>
                          <a:ext uri="{FF2B5EF4-FFF2-40B4-BE49-F238E27FC236}">
                            <a16:creationId xmlns:a16="http://schemas.microsoft.com/office/drawing/2014/main" id="{B9FA6648-8A01-45E2-B7E3-226F4247635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1998" y="100601"/>
                        <a:ext cx="891747" cy="308426"/>
                      </a:xfrm>
                      <a:prstGeom prst="rect">
                        <a:avLst/>
                      </a:prstGeom>
                      <a:blipFill>
                        <a:blip r:embed="rId15"/>
                        <a:stretch>
                          <a:fillRect/>
                        </a:stretch>
                      </a:blipFill>
                      <a:ln w="12700"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</p:grp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ECED615-1D72-473A-A50E-CFB973B35AD3}"/>
              </a:ext>
            </a:extLst>
          </p:cNvPr>
          <p:cNvGrpSpPr/>
          <p:nvPr/>
        </p:nvGrpSpPr>
        <p:grpSpPr>
          <a:xfrm>
            <a:off x="6573413" y="1637222"/>
            <a:ext cx="2908161" cy="2084704"/>
            <a:chOff x="559446" y="2617278"/>
            <a:chExt cx="2908161" cy="2084704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959E1CBA-3227-4409-A35D-B9D84FA9C912}"/>
                </a:ext>
              </a:extLst>
            </p:cNvPr>
            <p:cNvGrpSpPr/>
            <p:nvPr/>
          </p:nvGrpSpPr>
          <p:grpSpPr>
            <a:xfrm>
              <a:off x="559446" y="2793603"/>
              <a:ext cx="2270837" cy="580917"/>
              <a:chOff x="1692394" y="2208101"/>
              <a:chExt cx="2270837" cy="580917"/>
            </a:xfrm>
          </p:grpSpPr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F32F7640-0D2F-4F3F-BBEC-80DC1F31D79D}"/>
                  </a:ext>
                </a:extLst>
              </p:cNvPr>
              <p:cNvGrpSpPr/>
              <p:nvPr/>
            </p:nvGrpSpPr>
            <p:grpSpPr>
              <a:xfrm>
                <a:off x="1692394" y="2208101"/>
                <a:ext cx="1773907" cy="580917"/>
                <a:chOff x="554964" y="121558"/>
                <a:chExt cx="1775486" cy="581655"/>
              </a:xfrm>
            </p:grpSpPr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7A3E95F5-6BD0-465E-BB2E-81277E76210F}"/>
                    </a:ext>
                  </a:extLst>
                </p:cNvPr>
                <p:cNvCxnSpPr/>
                <p:nvPr/>
              </p:nvCxnSpPr>
              <p:spPr>
                <a:xfrm>
                  <a:off x="1749922" y="398265"/>
                  <a:ext cx="580528" cy="0"/>
                </a:xfrm>
                <a:prstGeom prst="straightConnector1">
                  <a:avLst/>
                </a:prstGeom>
                <a:ln w="190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1" name="Group 100">
                  <a:extLst>
                    <a:ext uri="{FF2B5EF4-FFF2-40B4-BE49-F238E27FC236}">
                      <a16:creationId xmlns:a16="http://schemas.microsoft.com/office/drawing/2014/main" id="{160D3B27-4A36-4431-8222-5DE83F469C94}"/>
                    </a:ext>
                  </a:extLst>
                </p:cNvPr>
                <p:cNvGrpSpPr/>
                <p:nvPr/>
              </p:nvGrpSpPr>
              <p:grpSpPr>
                <a:xfrm>
                  <a:off x="554964" y="121558"/>
                  <a:ext cx="1217000" cy="581655"/>
                  <a:chOff x="554964" y="121600"/>
                  <a:chExt cx="1217000" cy="581855"/>
                </a:xfrm>
              </p:grpSpPr>
              <p:sp>
                <p:nvSpPr>
                  <p:cNvPr id="102" name="Rectangle: Rounded Corners 101">
                    <a:extLst>
                      <a:ext uri="{FF2B5EF4-FFF2-40B4-BE49-F238E27FC236}">
                        <a16:creationId xmlns:a16="http://schemas.microsoft.com/office/drawing/2014/main" id="{9EED0A79-6B81-43A4-AE5A-32A63F453DAD}"/>
                      </a:ext>
                    </a:extLst>
                  </p:cNvPr>
                  <p:cNvSpPr/>
                  <p:nvPr/>
                </p:nvSpPr>
                <p:spPr>
                  <a:xfrm>
                    <a:off x="554964" y="121600"/>
                    <a:ext cx="1217000" cy="581855"/>
                  </a:xfrm>
                  <a:prstGeom prst="roundRect">
                    <a:avLst/>
                  </a:prstGeom>
                  <a:solidFill>
                    <a:srgbClr val="FFEAEA"/>
                  </a:solidFill>
                  <a:ln w="9525">
                    <a:solidFill>
                      <a:srgbClr val="C00000"/>
                    </a:solidFill>
                    <a:prstDash val="lg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3" name="TextBox 10">
                        <a:extLst>
                          <a:ext uri="{FF2B5EF4-FFF2-40B4-BE49-F238E27FC236}">
                            <a16:creationId xmlns:a16="http://schemas.microsoft.com/office/drawing/2014/main" id="{048C65D8-AC2F-409E-A7A4-7F5E5D1629A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80541" y="163930"/>
                        <a:ext cx="1141739" cy="5365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rtlCol="0">
                        <a:no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𝑚𝑖𝑠𝑚𝑎𝑡𝑐h𝑖𝑛𝑔</m:t>
                              </m:r>
                            </m:oMath>
                          </m:oMathPara>
                        </a14:m>
                        <a:endPara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 xmlns:m="http://schemas.openxmlformats.org/officeDocument/2006/math"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𝑑𝑎𝑡𝑎</m:t>
                            </m:r>
                          </m:oMath>
                        </a14:m>
                        <a:r>
                          <a:rPr lang="en-US" sz="1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rPr>
                          <a:t>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03" name="TextBox 10">
                        <a:extLst>
                          <a:ext uri="{FF2B5EF4-FFF2-40B4-BE49-F238E27FC236}">
                            <a16:creationId xmlns:a16="http://schemas.microsoft.com/office/drawing/2014/main" id="{048C65D8-AC2F-409E-A7A4-7F5E5D1629A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0541" y="163930"/>
                        <a:ext cx="1141739" cy="536503"/>
                      </a:xfrm>
                      <a:prstGeom prst="rect">
                        <a:avLst/>
                      </a:prstGeom>
                      <a:blipFill>
                        <a:blip r:embed="rId16"/>
                        <a:stretch>
                          <a:fillRect r="-6952"/>
                        </a:stretch>
                      </a:blipFill>
                      <a:ln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055C5082-61AD-4DDC-A3DE-909FD19BADC9}"/>
                  </a:ext>
                </a:extLst>
              </p:cNvPr>
              <p:cNvSpPr/>
              <p:nvPr/>
            </p:nvSpPr>
            <p:spPr>
              <a:xfrm>
                <a:off x="3473646" y="2266559"/>
                <a:ext cx="489585" cy="438150"/>
              </a:xfrm>
              <a:prstGeom prst="roundRect">
                <a:avLst/>
              </a:prstGeom>
              <a:solidFill>
                <a:srgbClr val="FFEAEA"/>
              </a:solidFill>
              <a:ln w="9525">
                <a:solidFill>
                  <a:srgbClr val="C00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3BAEFB83-4747-4D11-8A70-6540F8A548FB}"/>
                </a:ext>
              </a:extLst>
            </p:cNvPr>
            <p:cNvGrpSpPr/>
            <p:nvPr/>
          </p:nvGrpSpPr>
          <p:grpSpPr>
            <a:xfrm>
              <a:off x="2486160" y="2617278"/>
              <a:ext cx="981447" cy="2084704"/>
              <a:chOff x="4414081" y="2020180"/>
              <a:chExt cx="981447" cy="2084704"/>
            </a:xfrm>
          </p:grpSpPr>
          <p:cxnSp>
            <p:nvCxnSpPr>
              <p:cNvPr id="191" name="Straight Arrow Connector 190">
                <a:extLst>
                  <a:ext uri="{FF2B5EF4-FFF2-40B4-BE49-F238E27FC236}">
                    <a16:creationId xmlns:a16="http://schemas.microsoft.com/office/drawing/2014/main" id="{CCFE2BA9-1ACF-4820-A445-E7BBE4B189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4081" y="2023354"/>
                <a:ext cx="0" cy="2081530"/>
              </a:xfrm>
              <a:prstGeom prst="straightConnector1">
                <a:avLst/>
              </a:prstGeom>
              <a:ln w="19050">
                <a:solidFill>
                  <a:schemeClr val="accent6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CC7B9EF3-7F4B-4651-9A0B-96D7B74B9412}"/>
                  </a:ext>
                </a:extLst>
              </p:cNvPr>
              <p:cNvGrpSpPr/>
              <p:nvPr/>
            </p:nvGrpSpPr>
            <p:grpSpPr>
              <a:xfrm>
                <a:off x="4612944" y="2020180"/>
                <a:ext cx="782584" cy="2084704"/>
                <a:chOff x="4612944" y="2020180"/>
                <a:chExt cx="782584" cy="2084704"/>
              </a:xfrm>
            </p:grpSpPr>
            <p:cxnSp>
              <p:nvCxnSpPr>
                <p:cNvPr id="193" name="Straight Arrow Connector 192">
                  <a:extLst>
                    <a:ext uri="{FF2B5EF4-FFF2-40B4-BE49-F238E27FC236}">
                      <a16:creationId xmlns:a16="http://schemas.microsoft.com/office/drawing/2014/main" id="{32A3EC00-542A-41C6-AB22-9116B4DC45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617916" y="2020180"/>
                  <a:ext cx="0" cy="94615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25594281-FB6A-47A7-9B20-91EF9A792D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612944" y="2966330"/>
                  <a:ext cx="782584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>
                  <a:extLst>
                    <a:ext uri="{FF2B5EF4-FFF2-40B4-BE49-F238E27FC236}">
                      <a16:creationId xmlns:a16="http://schemas.microsoft.com/office/drawing/2014/main" id="{A600B3E0-6048-4E72-96DA-10C5B34565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90708" y="2957513"/>
                  <a:ext cx="0" cy="114737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06" name="Title 205">
            <a:extLst>
              <a:ext uri="{FF2B5EF4-FFF2-40B4-BE49-F238E27FC236}">
                <a16:creationId xmlns:a16="http://schemas.microsoft.com/office/drawing/2014/main" id="{40854A76-320D-46DA-89A9-67627CBE7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 dirty="0"/>
              <a:t>Adversarial </a:t>
            </a:r>
            <a:r>
              <a:rPr lang="en-US"/>
              <a:t>Generation Process</a:t>
            </a:r>
            <a:endParaRPr lang="en-US" dirty="0"/>
          </a:p>
        </p:txBody>
      </p:sp>
      <p:sp>
        <p:nvSpPr>
          <p:cNvPr id="208" name="TextBox 10">
            <a:extLst>
              <a:ext uri="{FF2B5EF4-FFF2-40B4-BE49-F238E27FC236}">
                <a16:creationId xmlns:a16="http://schemas.microsoft.com/office/drawing/2014/main" id="{069F1534-3DAA-4D30-A9E0-4543422AAB7E}"/>
              </a:ext>
            </a:extLst>
          </p:cNvPr>
          <p:cNvSpPr txBox="1"/>
          <p:nvPr/>
        </p:nvSpPr>
        <p:spPr>
          <a:xfrm>
            <a:off x="511688" y="1124628"/>
            <a:ext cx="5386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Adversarial training using 3 types of inputs:</a:t>
            </a:r>
          </a:p>
        </p:txBody>
      </p:sp>
      <p:sp>
        <p:nvSpPr>
          <p:cNvPr id="209" name="TextBox 10">
            <a:extLst>
              <a:ext uri="{FF2B5EF4-FFF2-40B4-BE49-F238E27FC236}">
                <a16:creationId xmlns:a16="http://schemas.microsoft.com/office/drawing/2014/main" id="{400B4081-A4BB-4B4F-94D0-58394203C85B}"/>
              </a:ext>
            </a:extLst>
          </p:cNvPr>
          <p:cNvSpPr txBox="1"/>
          <p:nvPr/>
        </p:nvSpPr>
        <p:spPr>
          <a:xfrm>
            <a:off x="859776" y="1963413"/>
            <a:ext cx="1951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0070C0"/>
                </a:solidFill>
              </a:rPr>
              <a:t>1. Matching data</a:t>
            </a:r>
          </a:p>
        </p:txBody>
      </p:sp>
      <p:sp>
        <p:nvSpPr>
          <p:cNvPr id="210" name="TextBox 10">
            <a:extLst>
              <a:ext uri="{FF2B5EF4-FFF2-40B4-BE49-F238E27FC236}">
                <a16:creationId xmlns:a16="http://schemas.microsoft.com/office/drawing/2014/main" id="{787FF696-2FE2-491B-9D90-9C1343B8A4D5}"/>
              </a:ext>
            </a:extLst>
          </p:cNvPr>
          <p:cNvSpPr txBox="1"/>
          <p:nvPr/>
        </p:nvSpPr>
        <p:spPr>
          <a:xfrm>
            <a:off x="788339" y="3406651"/>
            <a:ext cx="3321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</a:rPr>
              <a:t>2. Synthetically mapped data</a:t>
            </a:r>
          </a:p>
        </p:txBody>
      </p:sp>
      <p:sp>
        <p:nvSpPr>
          <p:cNvPr id="211" name="TextBox 10">
            <a:extLst>
              <a:ext uri="{FF2B5EF4-FFF2-40B4-BE49-F238E27FC236}">
                <a16:creationId xmlns:a16="http://schemas.microsoft.com/office/drawing/2014/main" id="{AC385843-D31B-422D-958B-57EBE6B71600}"/>
              </a:ext>
            </a:extLst>
          </p:cNvPr>
          <p:cNvSpPr txBox="1"/>
          <p:nvPr/>
        </p:nvSpPr>
        <p:spPr>
          <a:xfrm>
            <a:off x="839100" y="5160721"/>
            <a:ext cx="2361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C00000"/>
                </a:solidFill>
              </a:rPr>
              <a:t>3. Mismatching data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31C2DA55-535B-46C4-BCA8-D9FD7B0570D7}"/>
              </a:ext>
            </a:extLst>
          </p:cNvPr>
          <p:cNvGrpSpPr/>
          <p:nvPr/>
        </p:nvGrpSpPr>
        <p:grpSpPr>
          <a:xfrm>
            <a:off x="8532417" y="402207"/>
            <a:ext cx="1083488" cy="666605"/>
            <a:chOff x="6693038" y="826648"/>
            <a:chExt cx="1083488" cy="666605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3849D40E-BFA4-4252-A946-20199DDF92A6}"/>
                </a:ext>
              </a:extLst>
            </p:cNvPr>
            <p:cNvGrpSpPr/>
            <p:nvPr/>
          </p:nvGrpSpPr>
          <p:grpSpPr>
            <a:xfrm>
              <a:off x="6693038" y="826648"/>
              <a:ext cx="1083488" cy="360241"/>
              <a:chOff x="110852" y="-1590"/>
              <a:chExt cx="620838" cy="360677"/>
            </a:xfrm>
          </p:grpSpPr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DF2A64A4-7AF2-44E7-9913-577FDA49EE46}"/>
                  </a:ext>
                </a:extLst>
              </p:cNvPr>
              <p:cNvSpPr/>
              <p:nvPr/>
            </p:nvSpPr>
            <p:spPr>
              <a:xfrm>
                <a:off x="132131" y="-1590"/>
                <a:ext cx="579833" cy="360677"/>
              </a:xfrm>
              <a:prstGeom prst="roundRect">
                <a:avLst/>
              </a:prstGeom>
              <a:solidFill>
                <a:srgbClr val="FFCCCC"/>
              </a:solidFill>
              <a:ln w="1905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2" name="TextBox 10">
                    <a:extLst>
                      <a:ext uri="{FF2B5EF4-FFF2-40B4-BE49-F238E27FC236}">
                        <a16:creationId xmlns:a16="http://schemas.microsoft.com/office/drawing/2014/main" id="{695553F9-71D7-4D6B-B887-A856638BD9B1}"/>
                      </a:ext>
                    </a:extLst>
                  </p:cNvPr>
                  <p:cNvSpPr txBox="1"/>
                  <p:nvPr/>
                </p:nvSpPr>
                <p:spPr>
                  <a:xfrm rot="10800000" flipV="1">
                    <a:off x="110852" y="52424"/>
                    <a:ext cx="620838" cy="207609"/>
                  </a:xfrm>
                  <a:prstGeom prst="rect">
                    <a:avLst/>
                  </a:prstGeom>
                  <a:noFill/>
                  <a:ln w="9525">
                    <a:noFill/>
                    <a:prstDash val="lg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>
                      <a:defRPr>
                        <a:solidFill>
                          <a:schemeClr val="lt1"/>
                        </a:solidFill>
                      </a:defRPr>
                    </a:lvl1pPr>
                    <a:lvl2pPr>
                      <a:defRPr>
                        <a:solidFill>
                          <a:schemeClr val="lt1"/>
                        </a:solidFill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𝑢𝑛𝑚𝑎𝑝𝑝𝑖𝑛</m:t>
                          </m:r>
                          <m: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𝑔</m:t>
                          </m:r>
                        </m:oMath>
                      </m:oMathPara>
                    </a14:m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8" name="TextBox 10">
                    <a:extLst>
                      <a:ext uri="{FF2B5EF4-FFF2-40B4-BE49-F238E27FC236}">
                        <a16:creationId xmlns:a16="http://schemas.microsoft.com/office/drawing/2014/main" id="{453ADD34-9E56-4E88-B1E8-3D6778E07B0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0800000" flipV="1">
                    <a:off x="110852" y="52424"/>
                    <a:ext cx="620838" cy="20760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t="-2941" b="-35294"/>
                    </a:stretch>
                  </a:blipFill>
                  <a:ln w="9525">
                    <a:noFill/>
                    <a:prstDash val="lgDash"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60" name="Arrow: Up 159">
              <a:extLst>
                <a:ext uri="{FF2B5EF4-FFF2-40B4-BE49-F238E27FC236}">
                  <a16:creationId xmlns:a16="http://schemas.microsoft.com/office/drawing/2014/main" id="{2DB9C323-5C51-4777-B71C-12F9411713E1}"/>
                </a:ext>
              </a:extLst>
            </p:cNvPr>
            <p:cNvSpPr/>
            <p:nvPr/>
          </p:nvSpPr>
          <p:spPr>
            <a:xfrm>
              <a:off x="7150163" y="1259890"/>
              <a:ext cx="169237" cy="233363"/>
            </a:xfrm>
            <a:prstGeom prst="upArrow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7C8AE104-7BBB-43F6-97E0-58307BF479DA}"/>
              </a:ext>
            </a:extLst>
          </p:cNvPr>
          <p:cNvGrpSpPr/>
          <p:nvPr/>
        </p:nvGrpSpPr>
        <p:grpSpPr>
          <a:xfrm>
            <a:off x="8568858" y="401898"/>
            <a:ext cx="1011926" cy="664705"/>
            <a:chOff x="8553055" y="400961"/>
            <a:chExt cx="1011926" cy="664705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FB376C58-5EBB-4C37-AFA8-52E56A32504C}"/>
                </a:ext>
              </a:extLst>
            </p:cNvPr>
            <p:cNvGrpSpPr/>
            <p:nvPr/>
          </p:nvGrpSpPr>
          <p:grpSpPr>
            <a:xfrm>
              <a:off x="8553055" y="400961"/>
              <a:ext cx="1011926" cy="406212"/>
              <a:chOff x="132131" y="-1590"/>
              <a:chExt cx="579833" cy="406704"/>
            </a:xfrm>
          </p:grpSpPr>
          <p:sp>
            <p:nvSpPr>
              <p:cNvPr id="189" name="Rectangle: Rounded Corners 188">
                <a:extLst>
                  <a:ext uri="{FF2B5EF4-FFF2-40B4-BE49-F238E27FC236}">
                    <a16:creationId xmlns:a16="http://schemas.microsoft.com/office/drawing/2014/main" id="{FC259CD1-9258-4C1B-8549-26B17A831B89}"/>
                  </a:ext>
                </a:extLst>
              </p:cNvPr>
              <p:cNvSpPr/>
              <p:nvPr/>
            </p:nvSpPr>
            <p:spPr>
              <a:xfrm>
                <a:off x="132131" y="-1590"/>
                <a:ext cx="579833" cy="360677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00206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6" name="TextBox 10">
                    <a:extLst>
                      <a:ext uri="{FF2B5EF4-FFF2-40B4-BE49-F238E27FC236}">
                        <a16:creationId xmlns:a16="http://schemas.microsoft.com/office/drawing/2014/main" id="{953D0C99-B0A7-46BC-A13B-8BD88DC0F044}"/>
                      </a:ext>
                    </a:extLst>
                  </p:cNvPr>
                  <p:cNvSpPr txBox="1"/>
                  <p:nvPr/>
                </p:nvSpPr>
                <p:spPr>
                  <a:xfrm rot="10800000" flipV="1">
                    <a:off x="172314" y="544"/>
                    <a:ext cx="513089" cy="40457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𝑚𝑎𝑝𝑝𝑖𝑛𝑔</m:t>
                          </m:r>
                        </m:oMath>
                      </m:oMathPara>
                    </a14:m>
                    <a:endParaRPr lang="en-US" sz="14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11" name="TextBox 10">
                    <a:extLst>
                      <a:ext uri="{FF2B5EF4-FFF2-40B4-BE49-F238E27FC236}">
                        <a16:creationId xmlns:a16="http://schemas.microsoft.com/office/drawing/2014/main" id="{410EFD51-F49A-454F-8AA3-FF9D01F21BD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0800000" flipV="1">
                    <a:off x="172314" y="544"/>
                    <a:ext cx="513089" cy="40457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20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88" name="Arrow: Up 187">
              <a:extLst>
                <a:ext uri="{FF2B5EF4-FFF2-40B4-BE49-F238E27FC236}">
                  <a16:creationId xmlns:a16="http://schemas.microsoft.com/office/drawing/2014/main" id="{F20192DA-B6BE-4053-8D8E-6B47FB038E74}"/>
                </a:ext>
              </a:extLst>
            </p:cNvPr>
            <p:cNvSpPr/>
            <p:nvPr/>
          </p:nvSpPr>
          <p:spPr>
            <a:xfrm>
              <a:off x="8973439" y="832303"/>
              <a:ext cx="169237" cy="233363"/>
            </a:xfrm>
            <a:prstGeom prst="upArrow">
              <a:avLst/>
            </a:prstGeom>
            <a:solidFill>
              <a:srgbClr val="0070C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50E5981-5782-4B8A-A861-90A6AACCED9E}"/>
              </a:ext>
            </a:extLst>
          </p:cNvPr>
          <p:cNvGrpSpPr/>
          <p:nvPr/>
        </p:nvGrpSpPr>
        <p:grpSpPr>
          <a:xfrm>
            <a:off x="7032750" y="5943532"/>
            <a:ext cx="3215273" cy="462029"/>
            <a:chOff x="7032750" y="5943532"/>
            <a:chExt cx="3215273" cy="462029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2ADBD39F-4DDB-423A-9687-04B069FD4E8C}"/>
                </a:ext>
              </a:extLst>
            </p:cNvPr>
            <p:cNvGrpSpPr/>
            <p:nvPr/>
          </p:nvGrpSpPr>
          <p:grpSpPr>
            <a:xfrm>
              <a:off x="7032750" y="5943532"/>
              <a:ext cx="3215273" cy="462029"/>
              <a:chOff x="7032750" y="5943532"/>
              <a:chExt cx="3215273" cy="462029"/>
            </a:xfrm>
          </p:grpSpPr>
          <p:pic>
            <p:nvPicPr>
              <p:cNvPr id="219" name="Picture 4" descr="http://icons.iconarchive.com/icons/designbolts/free-male-avatars/icons-390.jpg">
                <a:extLst>
                  <a:ext uri="{FF2B5EF4-FFF2-40B4-BE49-F238E27FC236}">
                    <a16:creationId xmlns:a16="http://schemas.microsoft.com/office/drawing/2014/main" id="{C4D13359-C76B-4614-92F7-DABD34D0C1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629" b="54358"/>
              <a:stretch/>
            </p:blipFill>
            <p:spPr bwMode="auto">
              <a:xfrm>
                <a:off x="7032750" y="5943532"/>
                <a:ext cx="461162" cy="4620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4" name="Picture 14" descr="Image result for right symbol">
                <a:extLst>
                  <a:ext uri="{FF2B5EF4-FFF2-40B4-BE49-F238E27FC236}">
                    <a16:creationId xmlns:a16="http://schemas.microsoft.com/office/drawing/2014/main" id="{5C9FBA12-2D4E-444B-A1CF-41E42478A5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9" t="29665" r="51257" b="28251"/>
              <a:stretch/>
            </p:blipFill>
            <p:spPr bwMode="auto">
              <a:xfrm>
                <a:off x="8655332" y="6082708"/>
                <a:ext cx="176522" cy="1836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5" name="Picture 14" descr="Image result for right symbol">
                <a:extLst>
                  <a:ext uri="{FF2B5EF4-FFF2-40B4-BE49-F238E27FC236}">
                    <a16:creationId xmlns:a16="http://schemas.microsoft.com/office/drawing/2014/main" id="{2FAC7122-A6EF-4BE0-8601-5FA7F87149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9" t="29665" r="51257" b="28251"/>
              <a:stretch/>
            </p:blipFill>
            <p:spPr bwMode="auto">
              <a:xfrm>
                <a:off x="10071501" y="6082708"/>
                <a:ext cx="176522" cy="1836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97" name="Picture 2" descr="Image result for twitter and youtube logos">
              <a:extLst>
                <a:ext uri="{FF2B5EF4-FFF2-40B4-BE49-F238E27FC236}">
                  <a16:creationId xmlns:a16="http://schemas.microsoft.com/office/drawing/2014/main" id="{336610F6-CD7F-4237-9F0B-57D6C86550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12" r="34445"/>
            <a:stretch/>
          </p:blipFill>
          <p:spPr bwMode="auto">
            <a:xfrm>
              <a:off x="8298937" y="6026810"/>
              <a:ext cx="307861" cy="274492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8" name="Picture 2" descr="Image result for twitter and youtube logos">
              <a:extLst>
                <a:ext uri="{FF2B5EF4-FFF2-40B4-BE49-F238E27FC236}">
                  <a16:creationId xmlns:a16="http://schemas.microsoft.com/office/drawing/2014/main" id="{F63924DE-2CFE-4F4C-8C4D-760ACF0075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10" t="-1745" r="-1853" b="-1034"/>
            <a:stretch/>
          </p:blipFill>
          <p:spPr bwMode="auto">
            <a:xfrm>
              <a:off x="9725396" y="6026810"/>
              <a:ext cx="299532" cy="274492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81BFA10-9F4F-4310-9ED8-6242AFB6BDE1}"/>
              </a:ext>
            </a:extLst>
          </p:cNvPr>
          <p:cNvGrpSpPr/>
          <p:nvPr/>
        </p:nvGrpSpPr>
        <p:grpSpPr>
          <a:xfrm>
            <a:off x="8301753" y="5910181"/>
            <a:ext cx="3155336" cy="462029"/>
            <a:chOff x="8301753" y="5910181"/>
            <a:chExt cx="3155336" cy="462029"/>
          </a:xfrm>
        </p:grpSpPr>
        <p:pic>
          <p:nvPicPr>
            <p:cNvPr id="199" name="Picture 14" descr="Image result for right symbol">
              <a:extLst>
                <a:ext uri="{FF2B5EF4-FFF2-40B4-BE49-F238E27FC236}">
                  <a16:creationId xmlns:a16="http://schemas.microsoft.com/office/drawing/2014/main" id="{6A4F08AB-792F-4F8C-83A7-7F90EBDE7B9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28301" r="7205" b="29615"/>
            <a:stretch/>
          </p:blipFill>
          <p:spPr bwMode="auto">
            <a:xfrm>
              <a:off x="8654884" y="6072577"/>
              <a:ext cx="186785" cy="1836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0" name="Picture 2" descr="Image result for twitter and youtube logos">
              <a:extLst>
                <a:ext uri="{FF2B5EF4-FFF2-40B4-BE49-F238E27FC236}">
                  <a16:creationId xmlns:a16="http://schemas.microsoft.com/office/drawing/2014/main" id="{8BE3879A-9C33-407A-B977-4CDC80615E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12" r="34445"/>
            <a:stretch/>
          </p:blipFill>
          <p:spPr bwMode="auto">
            <a:xfrm>
              <a:off x="8301753" y="6029679"/>
              <a:ext cx="307861" cy="274492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6BE270C-0E0A-432D-9084-407E8AE05223}"/>
                </a:ext>
              </a:extLst>
            </p:cNvPr>
            <p:cNvGrpSpPr/>
            <p:nvPr/>
          </p:nvGrpSpPr>
          <p:grpSpPr>
            <a:xfrm>
              <a:off x="9725396" y="5910181"/>
              <a:ext cx="1731693" cy="462029"/>
              <a:chOff x="9733016" y="5905430"/>
              <a:chExt cx="1731693" cy="462029"/>
            </a:xfrm>
          </p:grpSpPr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3845304B-AD64-4E04-A037-DBF4113B0D67}"/>
                  </a:ext>
                </a:extLst>
              </p:cNvPr>
              <p:cNvGrpSpPr/>
              <p:nvPr/>
            </p:nvGrpSpPr>
            <p:grpSpPr>
              <a:xfrm>
                <a:off x="10071501" y="5905430"/>
                <a:ext cx="1393208" cy="462029"/>
                <a:chOff x="9912848" y="5869471"/>
                <a:chExt cx="1393208" cy="462029"/>
              </a:xfrm>
            </p:grpSpPr>
            <p:pic>
              <p:nvPicPr>
                <p:cNvPr id="217" name="Picture 4" descr="http://icons.iconarchive.com/icons/designbolts/free-male-avatars/icons-390.jpg">
                  <a:extLst>
                    <a:ext uri="{FF2B5EF4-FFF2-40B4-BE49-F238E27FC236}">
                      <a16:creationId xmlns:a16="http://schemas.microsoft.com/office/drawing/2014/main" id="{A03247D2-B5EF-4786-8FB6-56D2EFA5B33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0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9629" b="54358"/>
                <a:stretch/>
              </p:blipFill>
              <p:spPr bwMode="auto">
                <a:xfrm>
                  <a:off x="10844894" y="5869471"/>
                  <a:ext cx="461162" cy="4620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7" name="Picture 14" descr="Image result for right symbol">
                  <a:extLst>
                    <a:ext uri="{FF2B5EF4-FFF2-40B4-BE49-F238E27FC236}">
                      <a16:creationId xmlns:a16="http://schemas.microsoft.com/office/drawing/2014/main" id="{078F26BE-B179-43A0-A9EF-DBE69C8F29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9" t="29665" r="51257" b="28251"/>
                <a:stretch/>
              </p:blipFill>
              <p:spPr bwMode="auto">
                <a:xfrm>
                  <a:off x="9912848" y="6046747"/>
                  <a:ext cx="176522" cy="1836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03" name="Picture 2" descr="Image result for twitter and youtube logos">
                <a:extLst>
                  <a:ext uri="{FF2B5EF4-FFF2-40B4-BE49-F238E27FC236}">
                    <a16:creationId xmlns:a16="http://schemas.microsoft.com/office/drawing/2014/main" id="{F4A97493-F7C6-46AD-A938-99FC42C3A8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010" t="-1745" r="-1853" b="-1034"/>
              <a:stretch/>
            </p:blipFill>
            <p:spPr bwMode="auto">
              <a:xfrm>
                <a:off x="9733016" y="6024205"/>
                <a:ext cx="299532" cy="274492"/>
              </a:xfrm>
              <a:prstGeom prst="rect">
                <a:avLst/>
              </a:prstGeom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8D258B8-7747-4AF5-983F-78AEF09C501D}"/>
              </a:ext>
            </a:extLst>
          </p:cNvPr>
          <p:cNvGrpSpPr/>
          <p:nvPr/>
        </p:nvGrpSpPr>
        <p:grpSpPr>
          <a:xfrm>
            <a:off x="8254406" y="6029629"/>
            <a:ext cx="1837971" cy="756649"/>
            <a:chOff x="5115264" y="4176264"/>
            <a:chExt cx="1837971" cy="756649"/>
          </a:xfrm>
        </p:grpSpPr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EAD890C1-4943-47D5-A4EC-5B18548F3268}"/>
                </a:ext>
              </a:extLst>
            </p:cNvPr>
            <p:cNvGrpSpPr/>
            <p:nvPr/>
          </p:nvGrpSpPr>
          <p:grpSpPr>
            <a:xfrm>
              <a:off x="5115264" y="4463667"/>
              <a:ext cx="1837971" cy="469246"/>
              <a:chOff x="8371320" y="5912905"/>
              <a:chExt cx="1837971" cy="469246"/>
            </a:xfrm>
          </p:grpSpPr>
          <p:pic>
            <p:nvPicPr>
              <p:cNvPr id="218" name="Picture 6" descr="http://icons.iconarchive.com/icons/designbolts/free-male-avatars/icons-390.jpg">
                <a:extLst>
                  <a:ext uri="{FF2B5EF4-FFF2-40B4-BE49-F238E27FC236}">
                    <a16:creationId xmlns:a16="http://schemas.microsoft.com/office/drawing/2014/main" id="{D1316CB6-E4EE-494F-ABE3-028104C79C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622" r="3850" b="54358"/>
              <a:stretch/>
            </p:blipFill>
            <p:spPr bwMode="auto">
              <a:xfrm>
                <a:off x="8371320" y="5912905"/>
                <a:ext cx="409109" cy="4692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9" name="Picture 4" descr="http://icons.iconarchive.com/icons/designbolts/free-male-avatars/icons-390.jpg">
                <a:extLst>
                  <a:ext uri="{FF2B5EF4-FFF2-40B4-BE49-F238E27FC236}">
                    <a16:creationId xmlns:a16="http://schemas.microsoft.com/office/drawing/2014/main" id="{55287B9B-44A0-44A9-862C-25DAC3B70E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629" b="54358"/>
              <a:stretch/>
            </p:blipFill>
            <p:spPr bwMode="auto">
              <a:xfrm>
                <a:off x="9748129" y="5916514"/>
                <a:ext cx="461162" cy="4620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1" name="Picture 2" descr="Image result for twitter and youtube logos">
              <a:extLst>
                <a:ext uri="{FF2B5EF4-FFF2-40B4-BE49-F238E27FC236}">
                  <a16:creationId xmlns:a16="http://schemas.microsoft.com/office/drawing/2014/main" id="{C45C42DD-64A8-4AD3-BFE5-69B4C87BA7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10" t="-1745" r="-1853" b="-1034"/>
            <a:stretch/>
          </p:blipFill>
          <p:spPr bwMode="auto">
            <a:xfrm>
              <a:off x="6572888" y="4176264"/>
              <a:ext cx="299532" cy="274492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" name="Picture 2" descr="Image result for twitter and youtube logos">
              <a:extLst>
                <a:ext uri="{FF2B5EF4-FFF2-40B4-BE49-F238E27FC236}">
                  <a16:creationId xmlns:a16="http://schemas.microsoft.com/office/drawing/2014/main" id="{A7554246-A3DF-48F0-8EB1-E663F67EAD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12" r="34445"/>
            <a:stretch/>
          </p:blipFill>
          <p:spPr bwMode="auto">
            <a:xfrm>
              <a:off x="5165888" y="4176264"/>
              <a:ext cx="307861" cy="274492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83B2B-EC34-4182-AB43-6369FD753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83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49" grpId="2"/>
      <p:bldP spid="49" grpId="3"/>
      <p:bldP spid="210" grpId="0"/>
      <p:bldP spid="2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AA3F0-E5C5-428C-9BA5-7E128882F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Optimization: Generation Task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05166D-7917-494C-A17F-40B113A08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743" y="1361774"/>
            <a:ext cx="4218886" cy="32239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4786854-8384-4368-9ADA-06D3AA472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2374" y="6319894"/>
            <a:ext cx="2743200" cy="365125"/>
          </a:xfrm>
        </p:spPr>
        <p:txBody>
          <a:bodyPr/>
          <a:lstStyle/>
          <a:p>
            <a:fld id="{B1E47185-3E2A-46B7-BFBE-75BAE8CB2AB3}" type="slidenum">
              <a:rPr lang="en-US" smtClean="0"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B6226D1-BA37-4667-A1D8-194DE7C1BC97}"/>
                  </a:ext>
                </a:extLst>
              </p:cNvPr>
              <p:cNvSpPr txBox="1"/>
              <p:nvPr/>
            </p:nvSpPr>
            <p:spPr>
              <a:xfrm>
                <a:off x="1020195" y="935871"/>
                <a:ext cx="30473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𝐂𝐨𝐧𝐬𝐢𝐬𝐭𝐬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𝐨𝐟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𝐥𝐨𝐬𝐬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𝐜𝐨𝐦𝐩𝐨𝐧𝐞𝐧𝐞𝐭𝐬</m:t>
                    </m:r>
                  </m:oMath>
                </a14:m>
                <a:r>
                  <a:rPr lang="en-SG" sz="1600" b="1" dirty="0"/>
                  <a:t>: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B6226D1-BA37-4667-A1D8-194DE7C1B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195" y="935871"/>
                <a:ext cx="3047309" cy="246221"/>
              </a:xfrm>
              <a:prstGeom prst="rect">
                <a:avLst/>
              </a:prstGeom>
              <a:blipFill>
                <a:blip r:embed="rId8"/>
                <a:stretch>
                  <a:fillRect l="-2200" t="-27500" r="-3600" b="-5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0F616402-B576-4EF7-85DA-DA3BCF1CC0CB}"/>
              </a:ext>
            </a:extLst>
          </p:cNvPr>
          <p:cNvGrpSpPr/>
          <p:nvPr/>
        </p:nvGrpSpPr>
        <p:grpSpPr>
          <a:xfrm>
            <a:off x="1020194" y="1345017"/>
            <a:ext cx="4813336" cy="1768286"/>
            <a:chOff x="6459373" y="1255507"/>
            <a:chExt cx="4813336" cy="1768286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CEB0912-8D42-4045-AFCF-3507226AFFD4}"/>
                </a:ext>
              </a:extLst>
            </p:cNvPr>
            <p:cNvGrpSpPr/>
            <p:nvPr/>
          </p:nvGrpSpPr>
          <p:grpSpPr>
            <a:xfrm>
              <a:off x="6492033" y="1368542"/>
              <a:ext cx="4780676" cy="1516475"/>
              <a:chOff x="6459375" y="1172594"/>
              <a:chExt cx="4780676" cy="1516475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DF6EFA9-B14F-4B4A-A7EC-F740A610832B}"/>
                  </a:ext>
                </a:extLst>
              </p:cNvPr>
              <p:cNvGrpSpPr/>
              <p:nvPr/>
            </p:nvGrpSpPr>
            <p:grpSpPr>
              <a:xfrm>
                <a:off x="6476153" y="1536916"/>
                <a:ext cx="4763898" cy="1152153"/>
                <a:chOff x="6366222" y="1138594"/>
                <a:chExt cx="4763898" cy="115215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CD429ADB-47EF-46FC-935B-E4F631AE24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15385" y="1138594"/>
                      <a:ext cx="2358274" cy="335476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SG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e>
                              <m:sub>
                                <m:r>
                                  <a:rPr lang="en-US" sz="1400" b="1" i="1">
                                    <a:latin typeface="Cambria Math" panose="02040503050406030204" pitchFamily="18" charset="0"/>
                                  </a:rPr>
                                  <m:t>𝒓𝒆𝒂𝒍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140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SG" sz="140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𝑠𝑛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CD429ADB-47EF-46FC-935B-E4F631AE24B4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15385" y="1138594"/>
                      <a:ext cx="2358274" cy="335476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481E00CD-C172-4010-9144-C19A6D8C6D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15385" y="1502189"/>
                      <a:ext cx="3014735" cy="414729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sSub>
                              <m:sSubPr>
                                <m:ctrlPr>
                                  <a:rPr lang="en-SG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e>
                              <m:sub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𝒔𝒚𝒏𝒕𝒉𝒆𝒕𝒊𝒄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140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SG" sz="1400" i="1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0" i="1" smtClean="0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𝑡𝑛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0" i="1" smtClean="0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481E00CD-C172-4010-9144-C19A6D8C6DD1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15385" y="1502189"/>
                      <a:ext cx="3014735" cy="414729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TextBox 14">
                      <a:extLst>
                        <a:ext uri="{FF2B5EF4-FFF2-40B4-BE49-F238E27FC236}">
                          <a16:creationId xmlns:a16="http://schemas.microsoft.com/office/drawing/2014/main" id="{5A9A7516-2167-4C5E-9940-77A50EFEF1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66222" y="1193450"/>
                      <a:ext cx="1744003" cy="30848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unc>
                              <m:funcPr>
                                <m:ctrlPr>
                                  <a:rPr lang="en-SG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SG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SG" sz="1400" i="0" smtClean="0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sSub>
                                      <m:sSubPr>
                                        <m:ctrlPr>
                                          <a:rPr lang="en-SG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sub>
                                    </m:s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SG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 </m:t>
                                        </m:r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𝑠𝑛</m:t>
                                        </m:r>
                                      </m:sub>
                                    </m:s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   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lim>
                                </m:limLow>
                              </m:fNam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𝑡𝑛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𝑠𝑛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func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15" name="TextBox 14">
                      <a:extLst>
                        <a:ext uri="{FF2B5EF4-FFF2-40B4-BE49-F238E27FC236}">
                          <a16:creationId xmlns:a16="http://schemas.microsoft.com/office/drawing/2014/main" id="{5A9A7516-2167-4C5E-9940-77A50EFEF1D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66222" y="1193450"/>
                      <a:ext cx="1744003" cy="308482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l="-697" r="-2787" b="-98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503A624-2129-4683-9C75-376D6068DB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15385" y="1955271"/>
                      <a:ext cx="2639056" cy="335476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sSub>
                              <m:sSubPr>
                                <m:ctrlPr>
                                  <a:rPr lang="en-SG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e>
                              <m:sub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𝒎𝒊𝒔𝒎𝒂𝒕𝒄𝒉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140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SG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SG" sz="14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𝑠𝑛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503A624-2129-4683-9C75-376D6068DBDA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15385" y="1955271"/>
                      <a:ext cx="2639056" cy="335476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CD8CAB4D-46B0-4947-8E8A-83BD5E38FAC5}"/>
                      </a:ext>
                    </a:extLst>
                  </p:cNvPr>
                  <p:cNvSpPr txBox="1"/>
                  <p:nvPr/>
                </p:nvSpPr>
                <p:spPr>
                  <a:xfrm>
                    <a:off x="6459375" y="1172594"/>
                    <a:ext cx="223080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𝐃𝐢𝐬𝐜𝐫𝐢𝐦𝐢𝐧𝐚𝐭𝐨𝐫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1" i="0" smtClean="0">
                                  <a:latin typeface="Cambria Math" panose="02040503050406030204" pitchFamily="18" charset="0"/>
                                </a:rPr>
                                <m:t>𝐃</m:t>
                              </m:r>
                            </m:e>
                          </m:d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𝐋𝐨𝐬𝐬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: </m:t>
                          </m:r>
                        </m:oMath>
                      </m:oMathPara>
                    </a14:m>
                    <a:endParaRPr lang="en-SG" sz="1400" b="1" dirty="0"/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CD8CAB4D-46B0-4947-8E8A-83BD5E38FAC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59375" y="1172594"/>
                    <a:ext cx="2230804" cy="21544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366"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2935061-72F6-4762-AE5D-74DB0F2FAAC7}"/>
                </a:ext>
              </a:extLst>
            </p:cNvPr>
            <p:cNvSpPr/>
            <p:nvPr/>
          </p:nvSpPr>
          <p:spPr>
            <a:xfrm>
              <a:off x="6459373" y="1255507"/>
              <a:ext cx="4813335" cy="176828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0D6DD61-C2B6-48FE-87EC-7E2CF0193444}"/>
              </a:ext>
            </a:extLst>
          </p:cNvPr>
          <p:cNvGrpSpPr/>
          <p:nvPr/>
        </p:nvGrpSpPr>
        <p:grpSpPr>
          <a:xfrm>
            <a:off x="1015579" y="3265053"/>
            <a:ext cx="4813335" cy="1328540"/>
            <a:chOff x="6454759" y="3273516"/>
            <a:chExt cx="4487008" cy="132854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CD76EE4-4A80-4BBA-905C-AC487B34559D}"/>
                </a:ext>
              </a:extLst>
            </p:cNvPr>
            <p:cNvGrpSpPr/>
            <p:nvPr/>
          </p:nvGrpSpPr>
          <p:grpSpPr>
            <a:xfrm>
              <a:off x="6557348" y="3333487"/>
              <a:ext cx="3770275" cy="1223381"/>
              <a:chOff x="6459375" y="3083109"/>
              <a:chExt cx="3770275" cy="122338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8B44A0C-43E7-4AE8-B0C7-D349C9214463}"/>
                  </a:ext>
                </a:extLst>
              </p:cNvPr>
              <p:cNvGrpSpPr/>
              <p:nvPr/>
            </p:nvGrpSpPr>
            <p:grpSpPr>
              <a:xfrm>
                <a:off x="6459375" y="3429000"/>
                <a:ext cx="3770275" cy="877490"/>
                <a:chOff x="7066560" y="3572807"/>
                <a:chExt cx="3770275" cy="87749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D2E12E30-627B-43B4-AE1D-1211A4F59D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66560" y="3675107"/>
                      <a:ext cx="756874" cy="28071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unc>
                              <m:funcPr>
                                <m:ctrlPr>
                                  <a:rPr lang="en-SG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SG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SG" sz="140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400" b="0" i="0" smtClean="0">
                                        <a:latin typeface="Cambria Math" panose="02040503050406030204" pitchFamily="18" charset="0"/>
                                      </a:rPr>
                                      <m:t>in</m:t>
                                    </m:r>
                                  </m:e>
                                  <m:lim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lim>
                                </m:limLow>
                              </m:fNam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func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D2E12E30-627B-43B4-AE1D-1211A4F59DB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66560" y="3675107"/>
                      <a:ext cx="756874" cy="280718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2400" r="-7200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31687116-22B9-4795-AE65-3A7F11C4C2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2289" y="3572807"/>
                      <a:ext cx="3024546" cy="414729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SG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e>
                              <m:sub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𝒔𝒚𝒏𝒕𝒉𝒆𝒕𝒊𝒄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140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SG" sz="1400" i="1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0" i="1" smtClean="0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𝑡𝑛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0" i="1" smtClean="0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31687116-22B9-4795-AE65-3A7F11C4C2C2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812289" y="3572807"/>
                      <a:ext cx="3024546" cy="414729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55E4A03D-CA26-4BE3-BA83-8B1F4E5103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2289" y="4035568"/>
                      <a:ext cx="2927020" cy="414729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sSub>
                              <m:sSubPr>
                                <m:ctrlPr>
                                  <a:rPr lang="en-SG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e>
                              <m:sub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𝒄𝒐𝒏𝒕𝒆𝒏𝒕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140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𝑠𝑛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SG" sz="1400" i="1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0" i="1" smtClean="0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𝑡𝑛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0" i="1" smtClean="0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55E4A03D-CA26-4BE3-BA83-8B1F4E5103AD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812289" y="4035568"/>
                      <a:ext cx="2927020" cy="414729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C3469EB7-DFB5-48E4-83F5-1011318BCCFB}"/>
                      </a:ext>
                    </a:extLst>
                  </p:cNvPr>
                  <p:cNvSpPr txBox="1"/>
                  <p:nvPr/>
                </p:nvSpPr>
                <p:spPr>
                  <a:xfrm>
                    <a:off x="6459375" y="3083109"/>
                    <a:ext cx="189256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𝐆𝐞𝐧𝐞𝐫𝐚𝐭𝐨𝐫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1" i="0" smtClean="0">
                                  <a:latin typeface="Cambria Math" panose="02040503050406030204" pitchFamily="18" charset="0"/>
                                </a:rPr>
                                <m:t>𝐆</m:t>
                              </m:r>
                            </m:e>
                          </m:d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𝐋𝐨𝐬𝐬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: </m:t>
                          </m:r>
                        </m:oMath>
                      </m:oMathPara>
                    </a14:m>
                    <a:endParaRPr lang="en-SG" sz="1400" b="1" dirty="0"/>
                  </a:p>
                </p:txBody>
              </p:sp>
            </mc:Choice>
            <mc:Fallback xmlns="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C3469EB7-DFB5-48E4-83F5-1011318BCC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59375" y="3083109"/>
                    <a:ext cx="1892569" cy="215444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1608" b="-2778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960EAEE-F60E-4D86-8B21-47A48C2F33A6}"/>
                </a:ext>
              </a:extLst>
            </p:cNvPr>
            <p:cNvSpPr/>
            <p:nvPr/>
          </p:nvSpPr>
          <p:spPr>
            <a:xfrm>
              <a:off x="6454759" y="3273516"/>
              <a:ext cx="4487008" cy="132854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5FC76A8-6F68-4B42-B5F5-0F75B156B9E2}"/>
              </a:ext>
            </a:extLst>
          </p:cNvPr>
          <p:cNvGrpSpPr/>
          <p:nvPr/>
        </p:nvGrpSpPr>
        <p:grpSpPr>
          <a:xfrm>
            <a:off x="6889288" y="4869119"/>
            <a:ext cx="3064686" cy="998152"/>
            <a:chOff x="854268" y="5316434"/>
            <a:chExt cx="3064686" cy="99815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21E026C-AF44-4082-B3E5-1C997C1F5AFD}"/>
                </a:ext>
              </a:extLst>
            </p:cNvPr>
            <p:cNvGrpSpPr/>
            <p:nvPr/>
          </p:nvGrpSpPr>
          <p:grpSpPr>
            <a:xfrm>
              <a:off x="931030" y="5407781"/>
              <a:ext cx="2851293" cy="772200"/>
              <a:chOff x="6459375" y="4862497"/>
              <a:chExt cx="2851293" cy="77220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79603485-2D74-40FA-92FD-D06842996326}"/>
                      </a:ext>
                    </a:extLst>
                  </p:cNvPr>
                  <p:cNvSpPr/>
                  <p:nvPr/>
                </p:nvSpPr>
                <p:spPr>
                  <a:xfrm>
                    <a:off x="6459375" y="5189703"/>
                    <a:ext cx="2851293" cy="44499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unc>
                            <m:funcPr>
                              <m:ctrlPr>
                                <a:rPr lang="en-SG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in</m:t>
                                  </m:r>
                                </m:e>
                                <m:lim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func>
                          <m:func>
                            <m:funcPr>
                              <m:ctrlPr>
                                <a:rPr lang="en-SG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sSub>
                                    <m:sSubPr>
                                      <m:ctrlPr>
                                        <a:rPr lang="en-SG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𝑡𝑛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SG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𝑠𝑛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  </m:t>
                                  </m:r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𝑡𝑛</m:t>
                                  </m:r>
                                </m:sub>
                              </m:s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𝑠𝑛</m:t>
                                  </m:r>
                                </m:sub>
                              </m:s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oMath>
                      </m:oMathPara>
                    </a14:m>
                    <a:endParaRPr lang="en-SG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79603485-2D74-40FA-92FD-D0684299632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59375" y="5189703"/>
                    <a:ext cx="2851293" cy="444994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600B849B-BC18-47B9-9874-3C234EC2F4F9}"/>
                      </a:ext>
                    </a:extLst>
                  </p:cNvPr>
                  <p:cNvSpPr txBox="1"/>
                  <p:nvPr/>
                </p:nvSpPr>
                <p:spPr>
                  <a:xfrm>
                    <a:off x="6552134" y="4862497"/>
                    <a:ext cx="116698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𝐎𝐯𝐞𝐫𝐚𝐥𝐥</m:t>
                          </m:r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𝐋𝐨𝐬𝐬</m:t>
                          </m:r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: </m:t>
                          </m:r>
                        </m:oMath>
                      </m:oMathPara>
                    </a14:m>
                    <a:endParaRPr lang="en-SG" sz="14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600B849B-BC18-47B9-9874-3C234EC2F4F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52134" y="4862497"/>
                    <a:ext cx="1166986" cy="215444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3665" b="-8571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68F14C9-9581-43AF-A153-7D17530F8B67}"/>
                </a:ext>
              </a:extLst>
            </p:cNvPr>
            <p:cNvSpPr/>
            <p:nvPr/>
          </p:nvSpPr>
          <p:spPr>
            <a:xfrm>
              <a:off x="854268" y="5316434"/>
              <a:ext cx="3064686" cy="998152"/>
            </a:xfrm>
            <a:prstGeom prst="rect">
              <a:avLst/>
            </a:prstGeom>
            <a:noFill/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4F18140-A661-4517-A4B2-59F223BAD80D}"/>
              </a:ext>
            </a:extLst>
          </p:cNvPr>
          <p:cNvGrpSpPr/>
          <p:nvPr/>
        </p:nvGrpSpPr>
        <p:grpSpPr>
          <a:xfrm>
            <a:off x="840305" y="4843598"/>
            <a:ext cx="6973604" cy="1848034"/>
            <a:chOff x="840305" y="4843598"/>
            <a:chExt cx="6973604" cy="18480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A8C4B4CA-3DEA-4705-800A-D63E479AC9B4}"/>
                    </a:ext>
                  </a:extLst>
                </p:cNvPr>
                <p:cNvSpPr/>
                <p:nvPr/>
              </p:nvSpPr>
              <p:spPr>
                <a:xfrm>
                  <a:off x="899755" y="6006182"/>
                  <a:ext cx="1928286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SG" sz="1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1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𝒄𝒐𝒏𝒕𝒆𝒏𝒕</m:t>
                            </m:r>
                          </m:sub>
                        </m:sSub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‖"/>
                            <m:endChr m:val="‖"/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oMath>
                    </m:oMathPara>
                  </a14:m>
                  <a:endParaRPr lang="en-SG" sz="1400" dirty="0"/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A8C4B4CA-3DEA-4705-800A-D63E479AC9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9755" y="6006182"/>
                  <a:ext cx="1928286" cy="307777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58E28F8-44BB-49B4-8D6F-915D440A92AE}"/>
                </a:ext>
              </a:extLst>
            </p:cNvPr>
            <p:cNvGrpSpPr/>
            <p:nvPr/>
          </p:nvGrpSpPr>
          <p:grpSpPr>
            <a:xfrm>
              <a:off x="840305" y="4843598"/>
              <a:ext cx="6973604" cy="1848034"/>
              <a:chOff x="840305" y="5020468"/>
              <a:chExt cx="6973604" cy="1756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451B3DEA-AF42-49C2-893B-FA3B7AE31FF1}"/>
                      </a:ext>
                    </a:extLst>
                  </p:cNvPr>
                  <p:cNvSpPr/>
                  <p:nvPr/>
                </p:nvSpPr>
                <p:spPr>
                  <a:xfrm>
                    <a:off x="901298" y="5020468"/>
                    <a:ext cx="2314988" cy="33547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SG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𝒓𝒆𝒂𝒍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d>
                                        <m:dPr>
                                          <m:ctrlP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d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451B3DEA-AF42-49C2-893B-FA3B7AE31FF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1298" y="5020468"/>
                    <a:ext cx="2314988" cy="335476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C5C14B6A-F545-4F8B-8D5F-D5D9E32CCB20}"/>
                      </a:ext>
                    </a:extLst>
                  </p:cNvPr>
                  <p:cNvSpPr/>
                  <p:nvPr/>
                </p:nvSpPr>
                <p:spPr>
                  <a:xfrm>
                    <a:off x="902680" y="5356037"/>
                    <a:ext cx="2993668" cy="32585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SG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  <m:t>𝒔𝒚𝒏𝒕𝒉𝒆𝒕𝒊𝒄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d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C5C14B6A-F545-4F8B-8D5F-D5D9E32CCB2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2680" y="5356037"/>
                    <a:ext cx="2993668" cy="32585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b="-1754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793372E4-DA75-438E-8ADA-D0CAEBA472AD}"/>
                      </a:ext>
                    </a:extLst>
                  </p:cNvPr>
                  <p:cNvSpPr/>
                  <p:nvPr/>
                </p:nvSpPr>
                <p:spPr>
                  <a:xfrm>
                    <a:off x="904007" y="5711724"/>
                    <a:ext cx="2993668" cy="33547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SG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  <m:t>𝒎𝒊𝒔𝒎𝒂𝒕𝒄𝒉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d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793372E4-DA75-438E-8ADA-D0CAEBA472A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4007" y="5711724"/>
                    <a:ext cx="2993668" cy="335476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AE5E74B8-71B7-4988-AC15-8AF4A13DB960}"/>
                      </a:ext>
                    </a:extLst>
                  </p:cNvPr>
                  <p:cNvSpPr/>
                  <p:nvPr/>
                </p:nvSpPr>
                <p:spPr>
                  <a:xfrm>
                    <a:off x="840305" y="6484089"/>
                    <a:ext cx="6973604" cy="29246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Probability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of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Discriminator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</m:d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identifying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the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given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inputs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as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mapping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inputs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AE5E74B8-71B7-4988-AC15-8AF4A13DB96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0305" y="6484089"/>
                    <a:ext cx="6973604" cy="292463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r="-3759" b="-5882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003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Content Placeholder 2">
                <a:extLst>
                  <a:ext uri="{FF2B5EF4-FFF2-40B4-BE49-F238E27FC236}">
                    <a16:creationId xmlns:a16="http://schemas.microsoft.com/office/drawing/2014/main" id="{316A4C31-F40E-4E6F-99BE-1A959FF8FC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15999"/>
                <a:ext cx="10515600" cy="5485491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Pairwise learning approach</a:t>
                </a:r>
              </a:p>
              <a:p>
                <a:r>
                  <a:rPr lang="en-US" sz="2000" dirty="0"/>
                  <a:t>Each training instance is a triplet 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i="1" dirty="0" err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96" name="Content Placeholder 2">
                <a:extLst>
                  <a:ext uri="{FF2B5EF4-FFF2-40B4-BE49-F238E27FC236}">
                    <a16:creationId xmlns:a16="http://schemas.microsoft.com/office/drawing/2014/main" id="{316A4C31-F40E-4E6F-99BE-1A959FF8FC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15999"/>
                <a:ext cx="10515600" cy="5485491"/>
              </a:xfrm>
              <a:blipFill>
                <a:blip r:embed="rId3"/>
                <a:stretch>
                  <a:fillRect l="-522" t="-1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12DA2EB9-78E5-45FE-984A-5F8E664E4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 Task</a:t>
            </a:r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C18B2E24-394D-4594-B2F7-BF5D8E448FFF}"/>
              </a:ext>
            </a:extLst>
          </p:cNvPr>
          <p:cNvGrpSpPr/>
          <p:nvPr/>
        </p:nvGrpSpPr>
        <p:grpSpPr>
          <a:xfrm>
            <a:off x="7169364" y="4353166"/>
            <a:ext cx="1553929" cy="1065389"/>
            <a:chOff x="8786415" y="4240434"/>
            <a:chExt cx="1553929" cy="10653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 Box 156">
                  <a:extLst>
                    <a:ext uri="{FF2B5EF4-FFF2-40B4-BE49-F238E27FC236}">
                      <a16:creationId xmlns:a16="http://schemas.microsoft.com/office/drawing/2014/main" id="{DF0CE9C8-87A7-4081-BCAF-C585235572AD}"/>
                    </a:ext>
                  </a:extLst>
                </p:cNvPr>
                <p:cNvSpPr txBox="1"/>
                <p:nvPr/>
              </p:nvSpPr>
              <p:spPr>
                <a:xfrm>
                  <a:off x="9121779" y="4947683"/>
                  <a:ext cx="1218565" cy="35814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400" b="0" i="0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maximize</m:t>
                        </m:r>
                      </m:oMath>
                    </m:oMathPara>
                  </a14:m>
                  <a:endParaRPr lang="en-US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" name="Text Box 156">
                  <a:extLst>
                    <a:ext uri="{FF2B5EF4-FFF2-40B4-BE49-F238E27FC236}">
                      <a16:creationId xmlns:a16="http://schemas.microsoft.com/office/drawing/2014/main" id="{DF0CE9C8-87A7-4081-BCAF-C585235572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1779" y="4947683"/>
                  <a:ext cx="1218565" cy="35814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A2CDB5E6-F656-497D-92C7-60F98F0255CA}"/>
                    </a:ext>
                  </a:extLst>
                </p:cNvPr>
                <p:cNvSpPr/>
                <p:nvPr/>
              </p:nvSpPr>
              <p:spPr>
                <a:xfrm>
                  <a:off x="9094141" y="4526945"/>
                  <a:ext cx="1122680" cy="429895"/>
                </a:xfrm>
                <a:prstGeom prst="round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𝑢𝑖</m:t>
                            </m:r>
                          </m:sub>
                          <m:sup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p>
                        </m:sSubSup>
                        <m:r>
                          <a:rPr lang="en-US" sz="16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 </m:t>
                        </m:r>
                        <m:sSubSup>
                          <m:sSubSupPr>
                            <m:ctrlP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𝑣𝑖</m:t>
                            </m:r>
                          </m:sub>
                          <m:sup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p>
                        </m:sSubSup>
                      </m:oMath>
                    </m:oMathPara>
                  </a14:m>
                  <a:endParaRPr lang="en-US" sz="16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A2CDB5E6-F656-497D-92C7-60F98F0255C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94141" y="4526945"/>
                  <a:ext cx="1122680" cy="429895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63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7574749-CDCE-4C3E-A2CD-11B4A8AD7C5E}"/>
                </a:ext>
              </a:extLst>
            </p:cNvPr>
            <p:cNvGrpSpPr/>
            <p:nvPr/>
          </p:nvGrpSpPr>
          <p:grpSpPr>
            <a:xfrm>
              <a:off x="8786415" y="4240434"/>
              <a:ext cx="466725" cy="262255"/>
              <a:chOff x="0" y="0"/>
              <a:chExt cx="466725" cy="262349"/>
            </a:xfrm>
          </p:grpSpPr>
          <p:cxnSp>
            <p:nvCxnSpPr>
              <p:cNvPr id="187" name="Straight Arrow Connector 186">
                <a:extLst>
                  <a:ext uri="{FF2B5EF4-FFF2-40B4-BE49-F238E27FC236}">
                    <a16:creationId xmlns:a16="http://schemas.microsoft.com/office/drawing/2014/main" id="{8A4D7971-C8FB-457D-AA9B-4EB29A256B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8728" y="0"/>
                <a:ext cx="317997" cy="262349"/>
              </a:xfrm>
              <a:prstGeom prst="straightConnector1">
                <a:avLst/>
              </a:prstGeom>
              <a:ln w="190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163478A4-BF07-4588-A493-8BD6330A9521}"/>
                  </a:ext>
                </a:extLst>
              </p:cNvPr>
              <p:cNvCxnSpPr/>
              <p:nvPr/>
            </p:nvCxnSpPr>
            <p:spPr>
              <a:xfrm flipV="1">
                <a:off x="0" y="0"/>
                <a:ext cx="150985" cy="0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CF0D5C9-4F9A-4C1A-B122-10FF2DAFCC95}"/>
                </a:ext>
              </a:extLst>
            </p:cNvPr>
            <p:cNvGrpSpPr/>
            <p:nvPr/>
          </p:nvGrpSpPr>
          <p:grpSpPr>
            <a:xfrm flipV="1">
              <a:off x="8786415" y="5011959"/>
              <a:ext cx="473075" cy="267970"/>
              <a:chOff x="0" y="0"/>
              <a:chExt cx="473633" cy="268048"/>
            </a:xfrm>
          </p:grpSpPr>
          <p:cxnSp>
            <p:nvCxnSpPr>
              <p:cNvPr id="185" name="Straight Arrow Connector 184">
                <a:extLst>
                  <a:ext uri="{FF2B5EF4-FFF2-40B4-BE49-F238E27FC236}">
                    <a16:creationId xmlns:a16="http://schemas.microsoft.com/office/drawing/2014/main" id="{6A682165-DD33-401B-A9CC-FEC7081DA4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8728" y="0"/>
                <a:ext cx="324905" cy="268048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E6B3F9ED-4C35-4945-B3F0-2A5CB612A064}"/>
                  </a:ext>
                </a:extLst>
              </p:cNvPr>
              <p:cNvCxnSpPr/>
              <p:nvPr/>
            </p:nvCxnSpPr>
            <p:spPr>
              <a:xfrm flipV="1">
                <a:off x="0" y="0"/>
                <a:ext cx="150985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0336A8F9-64D7-4529-A0FA-6EFD9117A71D}"/>
              </a:ext>
            </a:extLst>
          </p:cNvPr>
          <p:cNvGrpSpPr/>
          <p:nvPr/>
        </p:nvGrpSpPr>
        <p:grpSpPr>
          <a:xfrm>
            <a:off x="6451814" y="3836911"/>
            <a:ext cx="816610" cy="952617"/>
            <a:chOff x="8068865" y="3724179"/>
            <a:chExt cx="816610" cy="952617"/>
          </a:xfrm>
        </p:grpSpPr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B744984C-48E7-422E-BDAA-BCC6684399EB}"/>
                </a:ext>
              </a:extLst>
            </p:cNvPr>
            <p:cNvGrpSpPr/>
            <p:nvPr/>
          </p:nvGrpSpPr>
          <p:grpSpPr>
            <a:xfrm>
              <a:off x="8068865" y="3724179"/>
              <a:ext cx="816610" cy="952617"/>
              <a:chOff x="8068865" y="3724179"/>
              <a:chExt cx="816610" cy="952617"/>
            </a:xfrm>
          </p:grpSpPr>
          <p:sp>
            <p:nvSpPr>
              <p:cNvPr id="8" name="Flowchart: Connector 7">
                <a:extLst>
                  <a:ext uri="{FF2B5EF4-FFF2-40B4-BE49-F238E27FC236}">
                    <a16:creationId xmlns:a16="http://schemas.microsoft.com/office/drawing/2014/main" id="{A3356D59-C915-481B-A8DE-DB83C0DE19F5}"/>
                  </a:ext>
                </a:extLst>
              </p:cNvPr>
              <p:cNvSpPr/>
              <p:nvPr/>
            </p:nvSpPr>
            <p:spPr>
              <a:xfrm>
                <a:off x="8551465" y="4135024"/>
                <a:ext cx="231140" cy="226060"/>
              </a:xfrm>
              <a:prstGeom prst="flowChartConnector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182">
                    <a:extLst>
                      <a:ext uri="{FF2B5EF4-FFF2-40B4-BE49-F238E27FC236}">
                        <a16:creationId xmlns:a16="http://schemas.microsoft.com/office/drawing/2014/main" id="{6F16CDB7-3D30-48EC-94D3-5159D125D03A}"/>
                      </a:ext>
                    </a:extLst>
                  </p:cNvPr>
                  <p:cNvSpPr txBox="1"/>
                  <p:nvPr/>
                </p:nvSpPr>
                <p:spPr>
                  <a:xfrm>
                    <a:off x="8435260" y="3724179"/>
                    <a:ext cx="450215" cy="4057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16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16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6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𝑢𝑖</m:t>
                              </m:r>
                            </m:sub>
                            <m:sup>
                              <m:r>
                                <a:rPr lang="en-US" sz="16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p>
                          </m:sSubSup>
                        </m:oMath>
                      </m:oMathPara>
                    </a14:m>
                    <a:endParaRPr lang="en-US" sz="11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9" name="TextBox 182">
                    <a:extLst>
                      <a:ext uri="{FF2B5EF4-FFF2-40B4-BE49-F238E27FC236}">
                        <a16:creationId xmlns:a16="http://schemas.microsoft.com/office/drawing/2014/main" id="{6F16CDB7-3D30-48EC-94D3-5159D125D03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35260" y="3724179"/>
                    <a:ext cx="450215" cy="4057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67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2C7A0701-4E63-4F09-9717-5E22DB8DE584}"/>
                  </a:ext>
                </a:extLst>
              </p:cNvPr>
              <p:cNvGrpSpPr/>
              <p:nvPr/>
            </p:nvGrpSpPr>
            <p:grpSpPr>
              <a:xfrm>
                <a:off x="8068865" y="3814984"/>
                <a:ext cx="463375" cy="396770"/>
                <a:chOff x="0" y="0"/>
                <a:chExt cx="630158" cy="397427"/>
              </a:xfrm>
            </p:grpSpPr>
            <p:cxnSp>
              <p:nvCxnSpPr>
                <p:cNvPr id="183" name="Straight Arrow Connector 182">
                  <a:extLst>
                    <a:ext uri="{FF2B5EF4-FFF2-40B4-BE49-F238E27FC236}">
                      <a16:creationId xmlns:a16="http://schemas.microsoft.com/office/drawing/2014/main" id="{000C08CB-3059-4239-BC46-A2BF104150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81" y="0"/>
                  <a:ext cx="481877" cy="397427"/>
                </a:xfrm>
                <a:prstGeom prst="straightConnector1">
                  <a:avLst/>
                </a:prstGeom>
                <a:ln w="19050">
                  <a:solidFill>
                    <a:srgbClr val="0020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Connector 183">
                  <a:extLst>
                    <a:ext uri="{FF2B5EF4-FFF2-40B4-BE49-F238E27FC236}">
                      <a16:creationId xmlns:a16="http://schemas.microsoft.com/office/drawing/2014/main" id="{20AC73A9-B0F3-4026-92C2-2D90CC4BC345}"/>
                    </a:ext>
                  </a:extLst>
                </p:cNvPr>
                <p:cNvCxnSpPr/>
                <p:nvPr/>
              </p:nvCxnSpPr>
              <p:spPr>
                <a:xfrm flipV="1">
                  <a:off x="0" y="0"/>
                  <a:ext cx="150495" cy="0"/>
                </a:xfrm>
                <a:prstGeom prst="line">
                  <a:avLst/>
                </a:prstGeom>
                <a:ln w="190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52F76034-7ABC-4546-A460-F7DE94C5F02C}"/>
                  </a:ext>
                </a:extLst>
              </p:cNvPr>
              <p:cNvGrpSpPr/>
              <p:nvPr/>
            </p:nvGrpSpPr>
            <p:grpSpPr>
              <a:xfrm flipV="1">
                <a:off x="8068865" y="4279475"/>
                <a:ext cx="463550" cy="397321"/>
                <a:chOff x="0" y="0"/>
                <a:chExt cx="630158" cy="397427"/>
              </a:xfrm>
            </p:grpSpPr>
            <p:cxnSp>
              <p:nvCxnSpPr>
                <p:cNvPr id="181" name="Straight Arrow Connector 180">
                  <a:extLst>
                    <a:ext uri="{FF2B5EF4-FFF2-40B4-BE49-F238E27FC236}">
                      <a16:creationId xmlns:a16="http://schemas.microsoft.com/office/drawing/2014/main" id="{4385DEF2-9910-403A-BDEE-F92A80E2E6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81" y="0"/>
                  <a:ext cx="481877" cy="397427"/>
                </a:xfrm>
                <a:prstGeom prst="straightConnector1">
                  <a:avLst/>
                </a:prstGeom>
                <a:ln w="19050">
                  <a:solidFill>
                    <a:srgbClr val="0020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>
                  <a:extLst>
                    <a:ext uri="{FF2B5EF4-FFF2-40B4-BE49-F238E27FC236}">
                      <a16:creationId xmlns:a16="http://schemas.microsoft.com/office/drawing/2014/main" id="{C91786C9-042C-4E33-B2B3-29A1A6F54AB9}"/>
                    </a:ext>
                  </a:extLst>
                </p:cNvPr>
                <p:cNvCxnSpPr/>
                <p:nvPr/>
              </p:nvCxnSpPr>
              <p:spPr>
                <a:xfrm flipV="1">
                  <a:off x="0" y="0"/>
                  <a:ext cx="150495" cy="0"/>
                </a:xfrm>
                <a:prstGeom prst="line">
                  <a:avLst/>
                </a:prstGeom>
                <a:ln w="190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2" name="Flowchart: Connector 31">
              <a:extLst>
                <a:ext uri="{FF2B5EF4-FFF2-40B4-BE49-F238E27FC236}">
                  <a16:creationId xmlns:a16="http://schemas.microsoft.com/office/drawing/2014/main" id="{3F343C9E-2F50-43F0-812B-299EB5D8F152}"/>
                </a:ext>
              </a:extLst>
            </p:cNvPr>
            <p:cNvSpPr/>
            <p:nvPr/>
          </p:nvSpPr>
          <p:spPr>
            <a:xfrm>
              <a:off x="8640365" y="4227734"/>
              <a:ext cx="46355" cy="43815"/>
            </a:xfrm>
            <a:prstGeom prst="flowChartConnector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3ED18AD2-1300-425B-8063-658B7F18C1CE}"/>
              </a:ext>
            </a:extLst>
          </p:cNvPr>
          <p:cNvGrpSpPr/>
          <p:nvPr/>
        </p:nvGrpSpPr>
        <p:grpSpPr>
          <a:xfrm>
            <a:off x="3148934" y="2500963"/>
            <a:ext cx="1487511" cy="1530491"/>
            <a:chOff x="4765985" y="2388231"/>
            <a:chExt cx="1487511" cy="1530491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E97A745-1D75-4114-B362-7502CA89A71D}"/>
                </a:ext>
              </a:extLst>
            </p:cNvPr>
            <p:cNvCxnSpPr>
              <a:cxnSpLocks/>
            </p:cNvCxnSpPr>
            <p:nvPr/>
          </p:nvCxnSpPr>
          <p:spPr>
            <a:xfrm>
              <a:off x="4765985" y="3918722"/>
              <a:ext cx="1293208" cy="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7DD6EC3D-5154-4444-BF56-172B2A629597}"/>
                </a:ext>
              </a:extLst>
            </p:cNvPr>
            <p:cNvGrpSpPr/>
            <p:nvPr/>
          </p:nvGrpSpPr>
          <p:grpSpPr>
            <a:xfrm>
              <a:off x="5034931" y="2388231"/>
              <a:ext cx="1218565" cy="1287922"/>
              <a:chOff x="5347051" y="2344114"/>
              <a:chExt cx="1218565" cy="12879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0">
                    <a:extLst>
                      <a:ext uri="{FF2B5EF4-FFF2-40B4-BE49-F238E27FC236}">
                        <a16:creationId xmlns:a16="http://schemas.microsoft.com/office/drawing/2014/main" id="{632A3172-9A12-49F5-BC26-030EE96A618C}"/>
                      </a:ext>
                    </a:extLst>
                  </p:cNvPr>
                  <p:cNvSpPr txBox="1"/>
                  <p:nvPr/>
                </p:nvSpPr>
                <p:spPr>
                  <a:xfrm>
                    <a:off x="5347051" y="2344114"/>
                    <a:ext cx="1218565" cy="46278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sz="1400" b="0" i="0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previous</m:t>
                          </m:r>
                        </m:oMath>
                      </m:oMathPara>
                    </a14:m>
                    <a:endParaRPr lang="en-US" sz="1400" b="0" kern="1200" dirty="0">
                      <a:solidFill>
                        <a:srgbClr val="000000"/>
                      </a:solidFill>
                      <a:effectLst/>
                      <a:latin typeface="Cambria Math" panose="020405030504060302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endParaRPr>
                  </a:p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sz="1400" b="0" i="0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interactions</m:t>
                          </m:r>
                        </m:oMath>
                      </m:oMathPara>
                    </a14:m>
                    <a:endParaRPr lang="en-US" sz="105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7" name="TextBox 10">
                    <a:extLst>
                      <a:ext uri="{FF2B5EF4-FFF2-40B4-BE49-F238E27FC236}">
                        <a16:creationId xmlns:a16="http://schemas.microsoft.com/office/drawing/2014/main" id="{632A3172-9A12-49F5-BC26-030EE96A618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47051" y="2344114"/>
                    <a:ext cx="1218565" cy="462781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6579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ACF147BC-77F0-4C0F-B345-69C5C1A96173}"/>
                  </a:ext>
                </a:extLst>
              </p:cNvPr>
              <p:cNvGrpSpPr/>
              <p:nvPr/>
            </p:nvGrpSpPr>
            <p:grpSpPr>
              <a:xfrm>
                <a:off x="5831563" y="2852255"/>
                <a:ext cx="184150" cy="779781"/>
                <a:chOff x="0" y="-9532"/>
                <a:chExt cx="184785" cy="781371"/>
              </a:xfrm>
            </p:grpSpPr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11469E29-F1F2-4AEE-87D0-C08B2CB44083}"/>
                    </a:ext>
                  </a:extLst>
                </p:cNvPr>
                <p:cNvGrpSpPr/>
                <p:nvPr/>
              </p:nvGrpSpPr>
              <p:grpSpPr>
                <a:xfrm>
                  <a:off x="0" y="-9532"/>
                  <a:ext cx="184785" cy="679450"/>
                  <a:chOff x="0" y="-23065"/>
                  <a:chExt cx="401482" cy="1644099"/>
                </a:xfrm>
              </p:grpSpPr>
              <p:sp>
                <p:nvSpPr>
                  <p:cNvPr id="138" name="Rectangle: Rounded Corners 137">
                    <a:extLst>
                      <a:ext uri="{FF2B5EF4-FFF2-40B4-BE49-F238E27FC236}">
                        <a16:creationId xmlns:a16="http://schemas.microsoft.com/office/drawing/2014/main" id="{A0A39533-D9CD-484C-8608-66BC4A8D785C}"/>
                      </a:ext>
                    </a:extLst>
                  </p:cNvPr>
                  <p:cNvSpPr/>
                  <p:nvPr/>
                </p:nvSpPr>
                <p:spPr>
                  <a:xfrm>
                    <a:off x="0" y="-23065"/>
                    <a:ext cx="401482" cy="1644099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9" name="Flowchart: Connector 138">
                    <a:extLst>
                      <a:ext uri="{FF2B5EF4-FFF2-40B4-BE49-F238E27FC236}">
                        <a16:creationId xmlns:a16="http://schemas.microsoft.com/office/drawing/2014/main" id="{648F6BFA-BA26-4A5E-AF6C-C3FF35E09786}"/>
                      </a:ext>
                    </a:extLst>
                  </p:cNvPr>
                  <p:cNvSpPr/>
                  <p:nvPr/>
                </p:nvSpPr>
                <p:spPr>
                  <a:xfrm>
                    <a:off x="55911" y="87740"/>
                    <a:ext cx="289661" cy="284483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0" name="Flowchart: Connector 139">
                    <a:extLst>
                      <a:ext uri="{FF2B5EF4-FFF2-40B4-BE49-F238E27FC236}">
                        <a16:creationId xmlns:a16="http://schemas.microsoft.com/office/drawing/2014/main" id="{C1ECFCAC-A2A9-4271-BD0F-81BFB6C529CD}"/>
                      </a:ext>
                    </a:extLst>
                  </p:cNvPr>
                  <p:cNvSpPr/>
                  <p:nvPr/>
                </p:nvSpPr>
                <p:spPr>
                  <a:xfrm>
                    <a:off x="154593" y="532225"/>
                    <a:ext cx="92294" cy="87771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1" name="Flowchart: Connector 140">
                    <a:extLst>
                      <a:ext uri="{FF2B5EF4-FFF2-40B4-BE49-F238E27FC236}">
                        <a16:creationId xmlns:a16="http://schemas.microsoft.com/office/drawing/2014/main" id="{3D31BDB7-DE38-4C1E-AF7D-6EE3B2507DC2}"/>
                      </a:ext>
                    </a:extLst>
                  </p:cNvPr>
                  <p:cNvSpPr/>
                  <p:nvPr/>
                </p:nvSpPr>
                <p:spPr>
                  <a:xfrm>
                    <a:off x="154594" y="785174"/>
                    <a:ext cx="92294" cy="87771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2" name="Flowchart: Connector 141">
                    <a:extLst>
                      <a:ext uri="{FF2B5EF4-FFF2-40B4-BE49-F238E27FC236}">
                        <a16:creationId xmlns:a16="http://schemas.microsoft.com/office/drawing/2014/main" id="{72783250-18DD-4AC5-B87B-5C1456A0FDDC}"/>
                      </a:ext>
                    </a:extLst>
                  </p:cNvPr>
                  <p:cNvSpPr/>
                  <p:nvPr/>
                </p:nvSpPr>
                <p:spPr>
                  <a:xfrm>
                    <a:off x="154594" y="1035029"/>
                    <a:ext cx="92294" cy="87771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" name="Flowchart: Connector 142">
                    <a:extLst>
                      <a:ext uri="{FF2B5EF4-FFF2-40B4-BE49-F238E27FC236}">
                        <a16:creationId xmlns:a16="http://schemas.microsoft.com/office/drawing/2014/main" id="{6B3C5C6D-C362-4377-A941-B3941DA2D7F6}"/>
                      </a:ext>
                    </a:extLst>
                  </p:cNvPr>
                  <p:cNvSpPr/>
                  <p:nvPr/>
                </p:nvSpPr>
                <p:spPr>
                  <a:xfrm>
                    <a:off x="55911" y="1284884"/>
                    <a:ext cx="289660" cy="284483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B5744020-37BD-48F8-AE89-554280623936}"/>
                    </a:ext>
                  </a:extLst>
                </p:cNvPr>
                <p:cNvCxnSpPr/>
                <p:nvPr/>
              </p:nvCxnSpPr>
              <p:spPr>
                <a:xfrm rot="16200000" flipV="1">
                  <a:off x="46703" y="722671"/>
                  <a:ext cx="98336" cy="0"/>
                </a:xfrm>
                <a:prstGeom prst="line">
                  <a:avLst/>
                </a:prstGeom>
                <a:ln w="190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9" name="Straight Arrow Connector 188">
                <a:extLst>
                  <a:ext uri="{FF2B5EF4-FFF2-40B4-BE49-F238E27FC236}">
                    <a16:creationId xmlns:a16="http://schemas.microsoft.com/office/drawing/2014/main" id="{8CD76B03-FAEB-41DD-A582-624CF0D111B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6147159" y="3405340"/>
                <a:ext cx="0" cy="453390"/>
              </a:xfrm>
              <a:prstGeom prst="straightConnector1">
                <a:avLst/>
              </a:prstGeom>
              <a:ln w="190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9995620-78EF-4B2D-8B06-3A1F5E5AFF1E}"/>
              </a:ext>
            </a:extLst>
          </p:cNvPr>
          <p:cNvGrpSpPr/>
          <p:nvPr/>
        </p:nvGrpSpPr>
        <p:grpSpPr>
          <a:xfrm>
            <a:off x="4946087" y="4253723"/>
            <a:ext cx="1515602" cy="1150216"/>
            <a:chOff x="6563138" y="4140991"/>
            <a:chExt cx="1515602" cy="1150216"/>
          </a:xfrm>
        </p:grpSpPr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A9277EEE-F452-4935-845B-58336C45BA9C}"/>
                </a:ext>
              </a:extLst>
            </p:cNvPr>
            <p:cNvGrpSpPr/>
            <p:nvPr/>
          </p:nvGrpSpPr>
          <p:grpSpPr>
            <a:xfrm>
              <a:off x="6563138" y="4140991"/>
              <a:ext cx="1022225" cy="1150216"/>
              <a:chOff x="6563138" y="4140991"/>
              <a:chExt cx="1022225" cy="11502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10">
                    <a:extLst>
                      <a:ext uri="{FF2B5EF4-FFF2-40B4-BE49-F238E27FC236}">
                        <a16:creationId xmlns:a16="http://schemas.microsoft.com/office/drawing/2014/main" id="{767F64C2-D4C7-4063-8926-33668F1219B6}"/>
                      </a:ext>
                    </a:extLst>
                  </p:cNvPr>
                  <p:cNvSpPr txBox="1"/>
                  <p:nvPr/>
                </p:nvSpPr>
                <p:spPr>
                  <a:xfrm>
                    <a:off x="6563138" y="4562647"/>
                    <a:ext cx="822960" cy="33591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sz="1400" i="0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item</m:t>
                          </m:r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oMath>
                      </m:oMathPara>
                    </a14:m>
                    <a:endParaRPr lang="en-US" sz="105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10">
                    <a:extLst>
                      <a:ext uri="{FF2B5EF4-FFF2-40B4-BE49-F238E27FC236}">
                        <a16:creationId xmlns:a16="http://schemas.microsoft.com/office/drawing/2014/main" id="{767F64C2-D4C7-4063-8926-33668F1219B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63138" y="4562647"/>
                    <a:ext cx="822960" cy="33591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48E0EBF-4288-4847-808B-092A6AF68F4F}"/>
                  </a:ext>
                </a:extLst>
              </p:cNvPr>
              <p:cNvGrpSpPr/>
              <p:nvPr/>
            </p:nvGrpSpPr>
            <p:grpSpPr>
              <a:xfrm>
                <a:off x="7238946" y="4140991"/>
                <a:ext cx="346417" cy="1150216"/>
                <a:chOff x="9954" y="191"/>
                <a:chExt cx="346588" cy="1242653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9782A653-0C4D-4CF4-AAC4-DF95905204DF}"/>
                    </a:ext>
                  </a:extLst>
                </p:cNvPr>
                <p:cNvGrpSpPr/>
                <p:nvPr/>
              </p:nvGrpSpPr>
              <p:grpSpPr>
                <a:xfrm>
                  <a:off x="16698" y="191"/>
                  <a:ext cx="221645" cy="287412"/>
                  <a:chOff x="16698" y="191"/>
                  <a:chExt cx="221645" cy="287412"/>
                </a:xfrm>
              </p:grpSpPr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3802D6D0-841D-4583-8FD9-B21F6980B351}"/>
                      </a:ext>
                    </a:extLst>
                  </p:cNvPr>
                  <p:cNvSpPr/>
                  <p:nvPr/>
                </p:nvSpPr>
                <p:spPr>
                  <a:xfrm>
                    <a:off x="56098" y="61708"/>
                    <a:ext cx="182245" cy="225895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US" sz="105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7" name="Text Box 410">
                    <a:extLst>
                      <a:ext uri="{FF2B5EF4-FFF2-40B4-BE49-F238E27FC236}">
                        <a16:creationId xmlns:a16="http://schemas.microsoft.com/office/drawing/2014/main" id="{D3AC2D90-4F7B-4526-8121-4FFDF7C59993}"/>
                      </a:ext>
                    </a:extLst>
                  </p:cNvPr>
                  <p:cNvSpPr txBox="1"/>
                  <p:nvPr/>
                </p:nvSpPr>
                <p:spPr>
                  <a:xfrm>
                    <a:off x="16698" y="191"/>
                    <a:ext cx="204396" cy="28671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0</a:t>
                    </a:r>
                    <a:endParaRPr lang="en-US" sz="105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32D99DDC-D440-4FDB-9D3C-83EC797E6A51}"/>
                    </a:ext>
                  </a:extLst>
                </p:cNvPr>
                <p:cNvGrpSpPr/>
                <p:nvPr/>
              </p:nvGrpSpPr>
              <p:grpSpPr>
                <a:xfrm>
                  <a:off x="56338" y="230903"/>
                  <a:ext cx="300204" cy="279347"/>
                  <a:chOff x="56098" y="8256"/>
                  <a:chExt cx="300204" cy="279347"/>
                </a:xfrm>
              </p:grpSpPr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AEBEFDCD-04DE-4939-96E3-EEBE870D80A3}"/>
                      </a:ext>
                    </a:extLst>
                  </p:cNvPr>
                  <p:cNvSpPr/>
                  <p:nvPr/>
                </p:nvSpPr>
                <p:spPr>
                  <a:xfrm>
                    <a:off x="56098" y="61708"/>
                    <a:ext cx="182245" cy="225895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US" sz="105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5" name="Text Box 413">
                    <a:extLst>
                      <a:ext uri="{FF2B5EF4-FFF2-40B4-BE49-F238E27FC236}">
                        <a16:creationId xmlns:a16="http://schemas.microsoft.com/office/drawing/2014/main" id="{7B5425E3-597E-4C49-B31B-C7FD730ACBD9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114162" y="13440"/>
                    <a:ext cx="247324" cy="236956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…</a:t>
                    </a:r>
                    <a:endParaRPr lang="en-US" sz="105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4D10C873-B8C0-44B8-B252-64424005691F}"/>
                    </a:ext>
                  </a:extLst>
                </p:cNvPr>
                <p:cNvGrpSpPr/>
                <p:nvPr/>
              </p:nvGrpSpPr>
              <p:grpSpPr>
                <a:xfrm>
                  <a:off x="9954" y="460642"/>
                  <a:ext cx="228389" cy="314959"/>
                  <a:chOff x="9959" y="9957"/>
                  <a:chExt cx="228676" cy="315388"/>
                </a:xfrm>
              </p:grpSpPr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4CC270B9-D378-41DB-A3EC-A64E31F7D9FE}"/>
                      </a:ext>
                    </a:extLst>
                  </p:cNvPr>
                  <p:cNvSpPr/>
                  <p:nvPr/>
                </p:nvSpPr>
                <p:spPr>
                  <a:xfrm>
                    <a:off x="56257" y="61707"/>
                    <a:ext cx="182378" cy="225895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US" sz="105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3" name="Text Box 416">
                    <a:extLst>
                      <a:ext uri="{FF2B5EF4-FFF2-40B4-BE49-F238E27FC236}">
                        <a16:creationId xmlns:a16="http://schemas.microsoft.com/office/drawing/2014/main" id="{65A3FE28-47F7-4626-A030-19FBEC2B8D64}"/>
                      </a:ext>
                    </a:extLst>
                  </p:cNvPr>
                  <p:cNvSpPr txBox="1"/>
                  <p:nvPr/>
                </p:nvSpPr>
                <p:spPr>
                  <a:xfrm>
                    <a:off x="9959" y="9957"/>
                    <a:ext cx="204396" cy="315388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1</a:t>
                    </a:r>
                    <a:endParaRPr lang="en-US" sz="105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EAE50441-EAF9-4111-891E-7C39A3CB2EA0}"/>
                    </a:ext>
                  </a:extLst>
                </p:cNvPr>
                <p:cNvSpPr/>
                <p:nvPr/>
              </p:nvSpPr>
              <p:spPr>
                <a:xfrm>
                  <a:off x="56338" y="741054"/>
                  <a:ext cx="182245" cy="225895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4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en-US" sz="105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E258E427-F513-4250-B5EB-19732758B3A9}"/>
                    </a:ext>
                  </a:extLst>
                </p:cNvPr>
                <p:cNvGrpSpPr/>
                <p:nvPr/>
              </p:nvGrpSpPr>
              <p:grpSpPr>
                <a:xfrm>
                  <a:off x="19080" y="895917"/>
                  <a:ext cx="219263" cy="346927"/>
                  <a:chOff x="19080" y="-5482"/>
                  <a:chExt cx="219263" cy="346927"/>
                </a:xfrm>
              </p:grpSpPr>
              <p:sp>
                <p:nvSpPr>
                  <p:cNvPr id="50" name="Rectangle 49">
                    <a:extLst>
                      <a:ext uri="{FF2B5EF4-FFF2-40B4-BE49-F238E27FC236}">
                        <a16:creationId xmlns:a16="http://schemas.microsoft.com/office/drawing/2014/main" id="{6D46CF88-36C7-4F6A-9BAA-A28B5B30EF95}"/>
                      </a:ext>
                    </a:extLst>
                  </p:cNvPr>
                  <p:cNvSpPr/>
                  <p:nvPr/>
                </p:nvSpPr>
                <p:spPr>
                  <a:xfrm>
                    <a:off x="56098" y="61708"/>
                    <a:ext cx="182245" cy="225895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US" sz="105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" name="Text Box 420">
                    <a:extLst>
                      <a:ext uri="{FF2B5EF4-FFF2-40B4-BE49-F238E27FC236}">
                        <a16:creationId xmlns:a16="http://schemas.microsoft.com/office/drawing/2014/main" id="{8A72B80C-783F-4384-810B-30E14D9AED54}"/>
                      </a:ext>
                    </a:extLst>
                  </p:cNvPr>
                  <p:cNvSpPr txBox="1"/>
                  <p:nvPr/>
                </p:nvSpPr>
                <p:spPr>
                  <a:xfrm>
                    <a:off x="19080" y="-5482"/>
                    <a:ext cx="204397" cy="346927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0</a:t>
                    </a:r>
                    <a:endParaRPr lang="en-US" sz="105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49" name="Text Box 421">
                  <a:extLst>
                    <a:ext uri="{FF2B5EF4-FFF2-40B4-BE49-F238E27FC236}">
                      <a16:creationId xmlns:a16="http://schemas.microsoft.com/office/drawing/2014/main" id="{4AA1507E-07C6-4767-8BF6-D15DCABEB51B}"/>
                    </a:ext>
                  </a:extLst>
                </p:cNvPr>
                <p:cNvSpPr txBox="1"/>
                <p:nvPr/>
              </p:nvSpPr>
              <p:spPr>
                <a:xfrm rot="5400000">
                  <a:off x="114152" y="691581"/>
                  <a:ext cx="247073" cy="236958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4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…</a:t>
                  </a:r>
                  <a:endParaRPr lang="en-US" sz="105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F01476D6-6AE5-4ABB-8D03-DE0776D63CB9}"/>
                </a:ext>
              </a:extLst>
            </p:cNvPr>
            <p:cNvGrpSpPr/>
            <p:nvPr/>
          </p:nvGrpSpPr>
          <p:grpSpPr>
            <a:xfrm>
              <a:off x="7498829" y="4427607"/>
              <a:ext cx="579911" cy="679600"/>
              <a:chOff x="7498829" y="4427607"/>
              <a:chExt cx="579911" cy="679600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00404600-625F-4219-B428-8BCD607FF8BB}"/>
                  </a:ext>
                </a:extLst>
              </p:cNvPr>
              <p:cNvGrpSpPr/>
              <p:nvPr/>
            </p:nvGrpSpPr>
            <p:grpSpPr>
              <a:xfrm>
                <a:off x="7893798" y="4427607"/>
                <a:ext cx="184942" cy="679600"/>
                <a:chOff x="0" y="0"/>
                <a:chExt cx="401482" cy="1644099"/>
              </a:xfrm>
            </p:grpSpPr>
            <p:sp>
              <p:nvSpPr>
                <p:cNvPr id="104" name="Rectangle: Rounded Corners 103">
                  <a:extLst>
                    <a:ext uri="{FF2B5EF4-FFF2-40B4-BE49-F238E27FC236}">
                      <a16:creationId xmlns:a16="http://schemas.microsoft.com/office/drawing/2014/main" id="{AF3D1C40-110F-4633-AA2B-251B193611F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401482" cy="1644099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Flowchart: Connector 104">
                  <a:extLst>
                    <a:ext uri="{FF2B5EF4-FFF2-40B4-BE49-F238E27FC236}">
                      <a16:creationId xmlns:a16="http://schemas.microsoft.com/office/drawing/2014/main" id="{C3467C05-4E68-44BC-A447-C7C8BC915A6C}"/>
                    </a:ext>
                  </a:extLst>
                </p:cNvPr>
                <p:cNvSpPr/>
                <p:nvPr/>
              </p:nvSpPr>
              <p:spPr>
                <a:xfrm>
                  <a:off x="55911" y="87740"/>
                  <a:ext cx="289661" cy="284483"/>
                </a:xfrm>
                <a:prstGeom prst="flowChartConnector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Flowchart: Connector 105">
                  <a:extLst>
                    <a:ext uri="{FF2B5EF4-FFF2-40B4-BE49-F238E27FC236}">
                      <a16:creationId xmlns:a16="http://schemas.microsoft.com/office/drawing/2014/main" id="{649EDF15-A6BF-4CAF-8D19-769780AC282E}"/>
                    </a:ext>
                  </a:extLst>
                </p:cNvPr>
                <p:cNvSpPr/>
                <p:nvPr/>
              </p:nvSpPr>
              <p:spPr>
                <a:xfrm>
                  <a:off x="154593" y="532225"/>
                  <a:ext cx="92294" cy="87771"/>
                </a:xfrm>
                <a:prstGeom prst="flowChartConnector">
                  <a:avLst/>
                </a:prstGeom>
                <a:solidFill>
                  <a:schemeClr val="tx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Flowchart: Connector 106">
                  <a:extLst>
                    <a:ext uri="{FF2B5EF4-FFF2-40B4-BE49-F238E27FC236}">
                      <a16:creationId xmlns:a16="http://schemas.microsoft.com/office/drawing/2014/main" id="{6BA51C91-4059-4E52-BE7A-96D615B09050}"/>
                    </a:ext>
                  </a:extLst>
                </p:cNvPr>
                <p:cNvSpPr/>
                <p:nvPr/>
              </p:nvSpPr>
              <p:spPr>
                <a:xfrm>
                  <a:off x="154594" y="785174"/>
                  <a:ext cx="92294" cy="87771"/>
                </a:xfrm>
                <a:prstGeom prst="flowChartConnector">
                  <a:avLst/>
                </a:prstGeom>
                <a:solidFill>
                  <a:schemeClr val="tx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Flowchart: Connector 107">
                  <a:extLst>
                    <a:ext uri="{FF2B5EF4-FFF2-40B4-BE49-F238E27FC236}">
                      <a16:creationId xmlns:a16="http://schemas.microsoft.com/office/drawing/2014/main" id="{CD85806A-63CD-450A-8501-0F6B08B66374}"/>
                    </a:ext>
                  </a:extLst>
                </p:cNvPr>
                <p:cNvSpPr/>
                <p:nvPr/>
              </p:nvSpPr>
              <p:spPr>
                <a:xfrm>
                  <a:off x="154593" y="1030642"/>
                  <a:ext cx="92294" cy="96548"/>
                </a:xfrm>
                <a:prstGeom prst="flowChartConnector">
                  <a:avLst/>
                </a:prstGeom>
                <a:solidFill>
                  <a:schemeClr val="tx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Flowchart: Connector 108">
                  <a:extLst>
                    <a:ext uri="{FF2B5EF4-FFF2-40B4-BE49-F238E27FC236}">
                      <a16:creationId xmlns:a16="http://schemas.microsoft.com/office/drawing/2014/main" id="{3504B470-8656-4AB8-A8B4-4E0DC18FEA62}"/>
                    </a:ext>
                  </a:extLst>
                </p:cNvPr>
                <p:cNvSpPr/>
                <p:nvPr/>
              </p:nvSpPr>
              <p:spPr>
                <a:xfrm>
                  <a:off x="55911" y="1284884"/>
                  <a:ext cx="289660" cy="284483"/>
                </a:xfrm>
                <a:prstGeom prst="flowChartConnector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191" name="Straight Arrow Connector 190">
                <a:extLst>
                  <a:ext uri="{FF2B5EF4-FFF2-40B4-BE49-F238E27FC236}">
                    <a16:creationId xmlns:a16="http://schemas.microsoft.com/office/drawing/2014/main" id="{074D8D8C-6434-4993-BAB0-6E203246380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7687424" y="4585087"/>
                <a:ext cx="0" cy="377190"/>
              </a:xfrm>
              <a:prstGeom prst="straightConnector1">
                <a:avLst/>
              </a:prstGeom>
              <a:ln w="190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4E0BB9D5-436B-4213-B464-DF88CA4A407D}"/>
              </a:ext>
            </a:extLst>
          </p:cNvPr>
          <p:cNvGrpSpPr/>
          <p:nvPr/>
        </p:nvGrpSpPr>
        <p:grpSpPr>
          <a:xfrm>
            <a:off x="4505663" y="3088085"/>
            <a:ext cx="2517651" cy="1255497"/>
            <a:chOff x="6122714" y="2975353"/>
            <a:chExt cx="2517651" cy="125549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D536AEF-9089-4F4D-BA78-CFB2CB1383B3}"/>
                </a:ext>
              </a:extLst>
            </p:cNvPr>
            <p:cNvGrpSpPr/>
            <p:nvPr/>
          </p:nvGrpSpPr>
          <p:grpSpPr>
            <a:xfrm>
              <a:off x="6122714" y="3558093"/>
              <a:ext cx="1177424" cy="447675"/>
              <a:chOff x="35545" y="0"/>
              <a:chExt cx="870439" cy="448799"/>
            </a:xfrm>
          </p:grpSpPr>
          <p:sp>
            <p:nvSpPr>
              <p:cNvPr id="169" name="Rectangle: Rounded Corners 168">
                <a:extLst>
                  <a:ext uri="{FF2B5EF4-FFF2-40B4-BE49-F238E27FC236}">
                    <a16:creationId xmlns:a16="http://schemas.microsoft.com/office/drawing/2014/main" id="{FFC085F0-A5CA-4ECA-97AE-C1C1B386EB62}"/>
                  </a:ext>
                </a:extLst>
              </p:cNvPr>
              <p:cNvSpPr/>
              <p:nvPr/>
            </p:nvSpPr>
            <p:spPr>
              <a:xfrm>
                <a:off x="35545" y="0"/>
                <a:ext cx="870439" cy="44879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0" name="TextBox 10">
                    <a:extLst>
                      <a:ext uri="{FF2B5EF4-FFF2-40B4-BE49-F238E27FC236}">
                        <a16:creationId xmlns:a16="http://schemas.microsoft.com/office/drawing/2014/main" id="{12EC41D0-31AB-47DB-B4AC-BE8DAE9B2D3A}"/>
                      </a:ext>
                    </a:extLst>
                  </p:cNvPr>
                  <p:cNvSpPr txBox="1"/>
                  <p:nvPr/>
                </p:nvSpPr>
                <p:spPr>
                  <a:xfrm>
                    <a:off x="105976" y="72745"/>
                    <a:ext cx="754794" cy="27793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𝑁𝑒𝑢𝑟𝑎𝑙</m:t>
                          </m:r>
                          <m:r>
                            <a:rPr lang="en-US" sz="12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𝑁𝑒𝑡</m:t>
                          </m:r>
                        </m:oMath>
                      </m:oMathPara>
                    </a14:m>
                    <a:endParaRPr lang="en-US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70" name="TextBox 10">
                    <a:extLst>
                      <a:ext uri="{FF2B5EF4-FFF2-40B4-BE49-F238E27FC236}">
                        <a16:creationId xmlns:a16="http://schemas.microsoft.com/office/drawing/2014/main" id="{12EC41D0-31AB-47DB-B4AC-BE8DAE9B2D3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5976" y="72745"/>
                    <a:ext cx="754794" cy="27793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987EDC5-7695-42D9-901B-2398FE9B3148}"/>
                </a:ext>
              </a:extLst>
            </p:cNvPr>
            <p:cNvCxnSpPr>
              <a:cxnSpLocks/>
            </p:cNvCxnSpPr>
            <p:nvPr/>
          </p:nvCxnSpPr>
          <p:spPr>
            <a:xfrm>
              <a:off x="7322104" y="3831494"/>
              <a:ext cx="546101" cy="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FE429A10-CF2F-4E33-94AB-765405BEECF9}"/>
                </a:ext>
              </a:extLst>
            </p:cNvPr>
            <p:cNvGrpSpPr/>
            <p:nvPr/>
          </p:nvGrpSpPr>
          <p:grpSpPr>
            <a:xfrm>
              <a:off x="7881540" y="3551459"/>
              <a:ext cx="184785" cy="679391"/>
              <a:chOff x="0" y="0"/>
              <a:chExt cx="401482" cy="1644099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D5629FD8-61C9-4BFF-BAF7-DCD49DC93C56}"/>
                  </a:ext>
                </a:extLst>
              </p:cNvPr>
              <p:cNvSpPr/>
              <p:nvPr/>
            </p:nvSpPr>
            <p:spPr>
              <a:xfrm>
                <a:off x="0" y="0"/>
                <a:ext cx="401482" cy="1644099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1" name="Flowchart: Connector 110">
                <a:extLst>
                  <a:ext uri="{FF2B5EF4-FFF2-40B4-BE49-F238E27FC236}">
                    <a16:creationId xmlns:a16="http://schemas.microsoft.com/office/drawing/2014/main" id="{63207031-5381-44B4-8DA2-DE9C77862402}"/>
                  </a:ext>
                </a:extLst>
              </p:cNvPr>
              <p:cNvSpPr/>
              <p:nvPr/>
            </p:nvSpPr>
            <p:spPr>
              <a:xfrm>
                <a:off x="55911" y="87740"/>
                <a:ext cx="289661" cy="284483"/>
              </a:xfrm>
              <a:prstGeom prst="flowChartConnector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2" name="Flowchart: Connector 111">
                <a:extLst>
                  <a:ext uri="{FF2B5EF4-FFF2-40B4-BE49-F238E27FC236}">
                    <a16:creationId xmlns:a16="http://schemas.microsoft.com/office/drawing/2014/main" id="{8CBE1B3F-0801-4CE4-A3A7-5B3D4B641151}"/>
                  </a:ext>
                </a:extLst>
              </p:cNvPr>
              <p:cNvSpPr/>
              <p:nvPr/>
            </p:nvSpPr>
            <p:spPr>
              <a:xfrm>
                <a:off x="154593" y="532225"/>
                <a:ext cx="92294" cy="87771"/>
              </a:xfrm>
              <a:prstGeom prst="flowChartConnector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3" name="Flowchart: Connector 112">
                <a:extLst>
                  <a:ext uri="{FF2B5EF4-FFF2-40B4-BE49-F238E27FC236}">
                    <a16:creationId xmlns:a16="http://schemas.microsoft.com/office/drawing/2014/main" id="{F15170F5-4AB5-4A15-94D7-0C585E09247B}"/>
                  </a:ext>
                </a:extLst>
              </p:cNvPr>
              <p:cNvSpPr/>
              <p:nvPr/>
            </p:nvSpPr>
            <p:spPr>
              <a:xfrm>
                <a:off x="154594" y="785174"/>
                <a:ext cx="92294" cy="87771"/>
              </a:xfrm>
              <a:prstGeom prst="flowChartConnector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4" name="Flowchart: Connector 113">
                <a:extLst>
                  <a:ext uri="{FF2B5EF4-FFF2-40B4-BE49-F238E27FC236}">
                    <a16:creationId xmlns:a16="http://schemas.microsoft.com/office/drawing/2014/main" id="{305A9C91-45B4-4B1F-B8CA-7CE3E03DC16E}"/>
                  </a:ext>
                </a:extLst>
              </p:cNvPr>
              <p:cNvSpPr/>
              <p:nvPr/>
            </p:nvSpPr>
            <p:spPr>
              <a:xfrm>
                <a:off x="154594" y="1030642"/>
                <a:ext cx="92294" cy="96549"/>
              </a:xfrm>
              <a:prstGeom prst="flowChartConnector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5" name="Flowchart: Connector 114">
                <a:extLst>
                  <a:ext uri="{FF2B5EF4-FFF2-40B4-BE49-F238E27FC236}">
                    <a16:creationId xmlns:a16="http://schemas.microsoft.com/office/drawing/2014/main" id="{6BC514B2-BCF5-467D-96BB-CC75FAB882E4}"/>
                  </a:ext>
                </a:extLst>
              </p:cNvPr>
              <p:cNvSpPr/>
              <p:nvPr/>
            </p:nvSpPr>
            <p:spPr>
              <a:xfrm>
                <a:off x="55911" y="1284884"/>
                <a:ext cx="289660" cy="284483"/>
              </a:xfrm>
              <a:prstGeom prst="flowChartConnector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TextBox 10">
                  <a:extLst>
                    <a:ext uri="{FF2B5EF4-FFF2-40B4-BE49-F238E27FC236}">
                      <a16:creationId xmlns:a16="http://schemas.microsoft.com/office/drawing/2014/main" id="{2A712A08-9BD1-4D09-80CE-EFD7C19E7D0B}"/>
                    </a:ext>
                  </a:extLst>
                </p:cNvPr>
                <p:cNvSpPr txBox="1"/>
                <p:nvPr/>
              </p:nvSpPr>
              <p:spPr>
                <a:xfrm>
                  <a:off x="7421800" y="2975353"/>
                  <a:ext cx="1218565" cy="4627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400" b="0" i="0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user</m:t>
                        </m:r>
                      </m:oMath>
                    </m:oMathPara>
                  </a14:m>
                  <a:endParaRPr lang="en-US" sz="1400" b="0" kern="120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400" b="0" i="0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preferences</m:t>
                        </m:r>
                      </m:oMath>
                    </m:oMathPara>
                  </a14:m>
                  <a:endParaRPr lang="en-US" sz="105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5" name="TextBox 10">
                  <a:extLst>
                    <a:ext uri="{FF2B5EF4-FFF2-40B4-BE49-F238E27FC236}">
                      <a16:creationId xmlns:a16="http://schemas.microsoft.com/office/drawing/2014/main" id="{2A712A08-9BD1-4D09-80CE-EFD7C19E7D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21800" y="2975353"/>
                  <a:ext cx="1218565" cy="462781"/>
                </a:xfrm>
                <a:prstGeom prst="rect">
                  <a:avLst/>
                </a:prstGeom>
                <a:blipFill>
                  <a:blip r:embed="rId10"/>
                  <a:stretch>
                    <a:fillRect b="-18421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94AC38EA-B83B-40FC-850A-623C9EF1F41D}"/>
              </a:ext>
            </a:extLst>
          </p:cNvPr>
          <p:cNvGrpSpPr/>
          <p:nvPr/>
        </p:nvGrpSpPr>
        <p:grpSpPr>
          <a:xfrm>
            <a:off x="8551465" y="625029"/>
            <a:ext cx="2542562" cy="1237243"/>
            <a:chOff x="7290088" y="537006"/>
            <a:chExt cx="2542562" cy="1237243"/>
          </a:xfrm>
        </p:grpSpPr>
        <p:pic>
          <p:nvPicPr>
            <p:cNvPr id="221" name="Picture 4" descr="http://icons.iconarchive.com/icons/designbolts/free-male-avatars/icons-390.jpg">
              <a:extLst>
                <a:ext uri="{FF2B5EF4-FFF2-40B4-BE49-F238E27FC236}">
                  <a16:creationId xmlns:a16="http://schemas.microsoft.com/office/drawing/2014/main" id="{3D47CE0B-3A48-4ABE-A07D-5C24D644F5D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629" b="54358"/>
            <a:stretch/>
          </p:blipFill>
          <p:spPr bwMode="auto">
            <a:xfrm>
              <a:off x="8089065" y="882638"/>
              <a:ext cx="461162" cy="462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2" name="Picture 4" descr="http://icons.iconarchive.com/icons/designbolts/free-male-avatars/icons-390.jpg">
              <a:extLst>
                <a:ext uri="{FF2B5EF4-FFF2-40B4-BE49-F238E27FC236}">
                  <a16:creationId xmlns:a16="http://schemas.microsoft.com/office/drawing/2014/main" id="{682F1B4C-E395-475A-BF5A-B29AA7CBB5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57" t="50092" r="1872" b="4266"/>
            <a:stretch/>
          </p:blipFill>
          <p:spPr bwMode="auto">
            <a:xfrm>
              <a:off x="9262617" y="862920"/>
              <a:ext cx="461162" cy="462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3" name="Picture 14" descr="Image result for right symbol">
              <a:extLst>
                <a:ext uri="{FF2B5EF4-FFF2-40B4-BE49-F238E27FC236}">
                  <a16:creationId xmlns:a16="http://schemas.microsoft.com/office/drawing/2014/main" id="{9954E491-7E51-4BF1-9284-9AA2999013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9" t="29665" r="51257" b="28251"/>
            <a:stretch/>
          </p:blipFill>
          <p:spPr bwMode="auto">
            <a:xfrm>
              <a:off x="8231673" y="1485955"/>
              <a:ext cx="234950" cy="244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4" name="Picture 14" descr="Image result for right symbol">
              <a:extLst>
                <a:ext uri="{FF2B5EF4-FFF2-40B4-BE49-F238E27FC236}">
                  <a16:creationId xmlns:a16="http://schemas.microsoft.com/office/drawing/2014/main" id="{D8161FA0-DEF0-446D-B533-8CC8D28887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17" t="31065" r="8739" b="26851"/>
            <a:stretch/>
          </p:blipFill>
          <p:spPr bwMode="auto">
            <a:xfrm>
              <a:off x="9410271" y="1459888"/>
              <a:ext cx="234950" cy="244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5" name="TextBox 10">
                  <a:extLst>
                    <a:ext uri="{FF2B5EF4-FFF2-40B4-BE49-F238E27FC236}">
                      <a16:creationId xmlns:a16="http://schemas.microsoft.com/office/drawing/2014/main" id="{C97E928D-85DD-44C4-BF52-533CDF5CE219}"/>
                    </a:ext>
                  </a:extLst>
                </p:cNvPr>
                <p:cNvSpPr txBox="1"/>
                <p:nvPr/>
              </p:nvSpPr>
              <p:spPr>
                <a:xfrm>
                  <a:off x="7290088" y="1466472"/>
                  <a:ext cx="61718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>
                      <a:solidFill>
                        <a:schemeClr val="tx1"/>
                      </a:solidFill>
                    </a:rPr>
                    <a:t>item 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a14:m>
                  <a:r>
                    <a:rPr lang="en-US" sz="1400">
                      <a:solidFill>
                        <a:schemeClr val="tx1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25" name="TextBox 10">
                  <a:extLst>
                    <a:ext uri="{FF2B5EF4-FFF2-40B4-BE49-F238E27FC236}">
                      <a16:creationId xmlns:a16="http://schemas.microsoft.com/office/drawing/2014/main" id="{C97E928D-85DD-44C4-BF52-533CDF5CE2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0088" y="1466472"/>
                  <a:ext cx="617186" cy="307777"/>
                </a:xfrm>
                <a:prstGeom prst="rect">
                  <a:avLst/>
                </a:prstGeom>
                <a:blipFill>
                  <a:blip r:embed="rId13"/>
                  <a:stretch>
                    <a:fillRect l="-2970" t="-4000" b="-2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6" name="TextBox 10">
                  <a:extLst>
                    <a:ext uri="{FF2B5EF4-FFF2-40B4-BE49-F238E27FC236}">
                      <a16:creationId xmlns:a16="http://schemas.microsoft.com/office/drawing/2014/main" id="{4022BD52-727F-4F41-8CA7-A70CAB00658D}"/>
                    </a:ext>
                  </a:extLst>
                </p:cNvPr>
                <p:cNvSpPr txBox="1"/>
                <p:nvPr/>
              </p:nvSpPr>
              <p:spPr>
                <a:xfrm>
                  <a:off x="8003750" y="552614"/>
                  <a:ext cx="6789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tx1"/>
                      </a:solidFill>
                    </a:rPr>
                    <a:t>user 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a14:m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6" name="TextBox 10">
                  <a:extLst>
                    <a:ext uri="{FF2B5EF4-FFF2-40B4-BE49-F238E27FC236}">
                      <a16:creationId xmlns:a16="http://schemas.microsoft.com/office/drawing/2014/main" id="{4022BD52-727F-4F41-8CA7-A70CAB0065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3750" y="552614"/>
                  <a:ext cx="678905" cy="307777"/>
                </a:xfrm>
                <a:prstGeom prst="rect">
                  <a:avLst/>
                </a:prstGeom>
                <a:blipFill>
                  <a:blip r:embed="rId14"/>
                  <a:stretch>
                    <a:fillRect t="-3922" b="-19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7" name="TextBox 10">
                  <a:extLst>
                    <a:ext uri="{FF2B5EF4-FFF2-40B4-BE49-F238E27FC236}">
                      <a16:creationId xmlns:a16="http://schemas.microsoft.com/office/drawing/2014/main" id="{9D74E38B-CB19-43DF-B09E-BD81DFC35C51}"/>
                    </a:ext>
                  </a:extLst>
                </p:cNvPr>
                <p:cNvSpPr txBox="1"/>
                <p:nvPr/>
              </p:nvSpPr>
              <p:spPr>
                <a:xfrm>
                  <a:off x="9153745" y="537006"/>
                  <a:ext cx="6789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>
                      <a:solidFill>
                        <a:schemeClr val="tx1"/>
                      </a:solidFill>
                    </a:rPr>
                    <a:t>user 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oMath>
                  </a14:m>
                  <a:endParaRPr lang="en-US" sz="140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7" name="TextBox 10">
                  <a:extLst>
                    <a:ext uri="{FF2B5EF4-FFF2-40B4-BE49-F238E27FC236}">
                      <a16:creationId xmlns:a16="http://schemas.microsoft.com/office/drawing/2014/main" id="{9D74E38B-CB19-43DF-B09E-BD81DFC35C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53745" y="537006"/>
                  <a:ext cx="678905" cy="307777"/>
                </a:xfrm>
                <a:prstGeom prst="rect">
                  <a:avLst/>
                </a:prstGeom>
                <a:blipFill>
                  <a:blip r:embed="rId15"/>
                  <a:stretch>
                    <a:fillRect t="-4000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2FD8CDC6-230F-4437-AA56-40B3A31317CB}"/>
              </a:ext>
            </a:extLst>
          </p:cNvPr>
          <p:cNvGrpSpPr/>
          <p:nvPr/>
        </p:nvGrpSpPr>
        <p:grpSpPr>
          <a:xfrm>
            <a:off x="8112186" y="1933472"/>
            <a:ext cx="2919800" cy="405765"/>
            <a:chOff x="6974618" y="1929480"/>
            <a:chExt cx="2919800" cy="4057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3" name="TextBox 182">
                  <a:extLst>
                    <a:ext uri="{FF2B5EF4-FFF2-40B4-BE49-F238E27FC236}">
                      <a16:creationId xmlns:a16="http://schemas.microsoft.com/office/drawing/2014/main" id="{CE4340CA-C00C-46B0-83B7-446774EB3CD0}"/>
                    </a:ext>
                  </a:extLst>
                </p:cNvPr>
                <p:cNvSpPr txBox="1"/>
                <p:nvPr/>
              </p:nvSpPr>
              <p:spPr>
                <a:xfrm>
                  <a:off x="8241903" y="1929480"/>
                  <a:ext cx="450215" cy="4057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𝑢𝑖</m:t>
                            </m:r>
                          </m:sub>
                          <m:sup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p>
                        </m:sSubSup>
                      </m:oMath>
                    </m:oMathPara>
                  </a14:m>
                  <a:endParaRPr lang="en-US" sz="11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33" name="TextBox 182">
                  <a:extLst>
                    <a:ext uri="{FF2B5EF4-FFF2-40B4-BE49-F238E27FC236}">
                      <a16:creationId xmlns:a16="http://schemas.microsoft.com/office/drawing/2014/main" id="{CE4340CA-C00C-46B0-83B7-446774EB3C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1903" y="1929480"/>
                  <a:ext cx="450215" cy="405765"/>
                </a:xfrm>
                <a:prstGeom prst="rect">
                  <a:avLst/>
                </a:prstGeom>
                <a:blipFill>
                  <a:blip r:embed="rId17"/>
                  <a:stretch>
                    <a:fillRect r="-82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4" name="TextBox 182">
                  <a:extLst>
                    <a:ext uri="{FF2B5EF4-FFF2-40B4-BE49-F238E27FC236}">
                      <a16:creationId xmlns:a16="http://schemas.microsoft.com/office/drawing/2014/main" id="{DCC04337-A69E-4044-8326-30C00F0F2BAE}"/>
                    </a:ext>
                  </a:extLst>
                </p:cNvPr>
                <p:cNvSpPr txBox="1"/>
                <p:nvPr/>
              </p:nvSpPr>
              <p:spPr>
                <a:xfrm rot="10800000" flipV="1">
                  <a:off x="9444203" y="1929798"/>
                  <a:ext cx="450215" cy="4051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𝑣𝑖</m:t>
                            </m:r>
                          </m:sub>
                          <m:sup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p>
                        </m:sSubSup>
                      </m:oMath>
                    </m:oMathPara>
                  </a14:m>
                  <a:endParaRPr lang="en-US" sz="11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34" name="TextBox 182">
                  <a:extLst>
                    <a:ext uri="{FF2B5EF4-FFF2-40B4-BE49-F238E27FC236}">
                      <a16:creationId xmlns:a16="http://schemas.microsoft.com/office/drawing/2014/main" id="{DCC04337-A69E-4044-8326-30C00F0F2B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0800000" flipV="1">
                  <a:off x="9444203" y="1929798"/>
                  <a:ext cx="450215" cy="405130"/>
                </a:xfrm>
                <a:prstGeom prst="rect">
                  <a:avLst/>
                </a:prstGeom>
                <a:blipFill>
                  <a:blip r:embed="rId18"/>
                  <a:stretch>
                    <a:fillRect r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5" name="TextBox 10">
              <a:extLst>
                <a:ext uri="{FF2B5EF4-FFF2-40B4-BE49-F238E27FC236}">
                  <a16:creationId xmlns:a16="http://schemas.microsoft.com/office/drawing/2014/main" id="{242ED635-2205-4B50-A1AC-0B127F25DF23}"/>
                </a:ext>
              </a:extLst>
            </p:cNvPr>
            <p:cNvSpPr txBox="1"/>
            <p:nvPr/>
          </p:nvSpPr>
          <p:spPr>
            <a:xfrm>
              <a:off x="6974618" y="1978474"/>
              <a:ext cx="1177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prediction </a:t>
              </a:r>
            </a:p>
          </p:txBody>
        </p:sp>
      </p:grpSp>
      <p:sp>
        <p:nvSpPr>
          <p:cNvPr id="202" name="Arrow: Up 201">
            <a:extLst>
              <a:ext uri="{FF2B5EF4-FFF2-40B4-BE49-F238E27FC236}">
                <a16:creationId xmlns:a16="http://schemas.microsoft.com/office/drawing/2014/main" id="{C6B83460-8DCE-4C60-ABF0-F204322A389A}"/>
              </a:ext>
            </a:extLst>
          </p:cNvPr>
          <p:cNvSpPr/>
          <p:nvPr/>
        </p:nvSpPr>
        <p:spPr>
          <a:xfrm>
            <a:off x="9801406" y="1956078"/>
            <a:ext cx="127150" cy="256699"/>
          </a:xfrm>
          <a:prstGeom prst="upArrow">
            <a:avLst/>
          </a:prstGeom>
          <a:solidFill>
            <a:srgbClr val="0070C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Arrow: Up 202">
            <a:extLst>
              <a:ext uri="{FF2B5EF4-FFF2-40B4-BE49-F238E27FC236}">
                <a16:creationId xmlns:a16="http://schemas.microsoft.com/office/drawing/2014/main" id="{BF50C7E8-796C-45F2-BA24-D27C6D2316DF}"/>
              </a:ext>
            </a:extLst>
          </p:cNvPr>
          <p:cNvSpPr/>
          <p:nvPr/>
        </p:nvSpPr>
        <p:spPr>
          <a:xfrm flipV="1">
            <a:off x="10971448" y="1943069"/>
            <a:ext cx="127150" cy="256699"/>
          </a:xfrm>
          <a:prstGeom prst="upArrow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22C30FCF-9A7F-430D-8E74-0955B700A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2432" y="6405977"/>
            <a:ext cx="2743200" cy="365125"/>
          </a:xfrm>
        </p:spPr>
        <p:txBody>
          <a:bodyPr/>
          <a:lstStyle/>
          <a:p>
            <a:fld id="{B1E47185-3E2A-46B7-BFBE-75BAE8CB2AB3}" type="slidenum">
              <a:rPr lang="en-US" smtClean="0"/>
              <a:t>15</a:t>
            </a:fld>
            <a:endParaRPr lang="en-US" dirty="0"/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CCC3767B-23C4-4DF2-A47D-73C7F20714A1}"/>
              </a:ext>
            </a:extLst>
          </p:cNvPr>
          <p:cNvGrpSpPr/>
          <p:nvPr/>
        </p:nvGrpSpPr>
        <p:grpSpPr>
          <a:xfrm>
            <a:off x="8187585" y="2909568"/>
            <a:ext cx="3708271" cy="1207289"/>
            <a:chOff x="1181842" y="2813408"/>
            <a:chExt cx="3708271" cy="12072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C811DA53-AAE0-49FB-BE59-126FD57E6F1B}"/>
                    </a:ext>
                  </a:extLst>
                </p:cNvPr>
                <p:cNvSpPr/>
                <p:nvPr/>
              </p:nvSpPr>
              <p:spPr>
                <a:xfrm>
                  <a:off x="1468121" y="3306484"/>
                  <a:ext cx="3282372" cy="64755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 b="0" i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sSup>
                                  <m:sSup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p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</m:sub>
                              <m:sup/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  <m:d>
                                      <m:d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acc>
                                              <m:accPr>
                                                <m:chr m:val="̂"/>
                                                <m:ctrlPr>
                                                  <a:rPr lang="en-US" sz="14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sz="1400" b="1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𝒓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𝑢𝑖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p>
                                        </m:sSubSup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acc>
                                              <m:accPr>
                                                <m:chr m:val="̂"/>
                                                <m:ctrlPr>
                                                  <a:rPr lang="en-US" sz="14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sz="1400" b="1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𝒓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𝑣𝑖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</m:func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func>
                      </m:oMath>
                    </m:oMathPara>
                  </a14:m>
                  <a:endParaRPr lang="en-SG" sz="1400" dirty="0"/>
                </a:p>
              </p:txBody>
            </p:sp>
          </mc:Choice>
          <mc:Fallback xmlns=""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C811DA53-AAE0-49FB-BE59-126FD57E6F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8121" y="3306484"/>
                  <a:ext cx="3282372" cy="647550"/>
                </a:xfrm>
                <a:prstGeom prst="rect">
                  <a:avLst/>
                </a:prstGeom>
                <a:blipFill>
                  <a:blip r:embed="rId19"/>
                  <a:stretch>
                    <a:fillRect l="-928" t="-110377" b="-15377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2CFCFBC8-EBD5-4AC0-9505-FD6781DAC3FC}"/>
                </a:ext>
              </a:extLst>
            </p:cNvPr>
            <p:cNvSpPr/>
            <p:nvPr/>
          </p:nvSpPr>
          <p:spPr>
            <a:xfrm>
              <a:off x="1181842" y="2813408"/>
              <a:ext cx="3708271" cy="120728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63A28B4A-4A7E-490C-83C7-BEAB771E3796}"/>
                    </a:ext>
                  </a:extLst>
                </p:cNvPr>
                <p:cNvSpPr/>
                <p:nvPr/>
              </p:nvSpPr>
              <p:spPr>
                <a:xfrm>
                  <a:off x="1276500" y="2892863"/>
                  <a:ext cx="2676887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/>
                    <a:t>Recommenda</a:t>
                  </a:r>
                  <a14:m>
                    <m:oMath xmlns:m="http://schemas.openxmlformats.org/officeDocument/2006/math">
                      <m:r>
                        <a:rPr lang="en-US" sz="1600" b="1" i="0" dirty="0" smtClean="0">
                          <a:latin typeface="Cambria Math" panose="02040503050406030204" pitchFamily="18" charset="0"/>
                        </a:rPr>
                        <m:t>𝐭𝐢𝐨𝐧</m:t>
                      </m:r>
                      <m:r>
                        <a:rPr lang="en-US" sz="1600" b="1" dirty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0" smtClean="0">
                              <a:latin typeface="Cambria Math" panose="02040503050406030204" pitchFamily="18" charset="0"/>
                            </a:rPr>
                            <m:t>𝐑</m:t>
                          </m:r>
                        </m:e>
                      </m:d>
                      <m:r>
                        <a:rPr lang="en-US" sz="1600" b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>
                          <a:latin typeface="Cambria Math" panose="02040503050406030204" pitchFamily="18" charset="0"/>
                        </a:rPr>
                        <m:t>𝐋𝐨𝐬𝐬</m:t>
                      </m:r>
                      <m:r>
                        <a:rPr lang="en-US" sz="1600" b="1">
                          <a:latin typeface="Cambria Math" panose="02040503050406030204" pitchFamily="18" charset="0"/>
                        </a:rPr>
                        <m:t>: </m:t>
                      </m:r>
                    </m:oMath>
                  </a14:m>
                  <a:endParaRPr lang="en-SG" sz="1600" b="1" dirty="0"/>
                </a:p>
              </p:txBody>
            </p:sp>
          </mc:Choice>
          <mc:Fallback xmlns=""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63A28B4A-4A7E-490C-83C7-BEAB771E37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6500" y="2892863"/>
                  <a:ext cx="2676887" cy="338554"/>
                </a:xfrm>
                <a:prstGeom prst="rect">
                  <a:avLst/>
                </a:prstGeom>
                <a:blipFill>
                  <a:blip r:embed="rId23"/>
                  <a:stretch>
                    <a:fillRect l="-1139" t="-5455" b="-23636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AF2C0EE-ABEC-4CDB-A337-0A3AB482078E}"/>
              </a:ext>
            </a:extLst>
          </p:cNvPr>
          <p:cNvGrpSpPr/>
          <p:nvPr/>
        </p:nvGrpSpPr>
        <p:grpSpPr>
          <a:xfrm>
            <a:off x="475509" y="2488310"/>
            <a:ext cx="3019242" cy="2216243"/>
            <a:chOff x="475509" y="2488310"/>
            <a:chExt cx="3019242" cy="22162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787932B-BA3F-4C42-8165-8CA7F5AEC0A9}"/>
                </a:ext>
              </a:extLst>
            </p:cNvPr>
            <p:cNvGrpSpPr/>
            <p:nvPr/>
          </p:nvGrpSpPr>
          <p:grpSpPr>
            <a:xfrm>
              <a:off x="475509" y="2488310"/>
              <a:ext cx="3019242" cy="2216243"/>
              <a:chOff x="2092560" y="2375578"/>
              <a:chExt cx="3019242" cy="2216243"/>
            </a:xfrm>
          </p:grpSpPr>
          <p:grpSp>
            <p:nvGrpSpPr>
              <p:cNvPr id="240" name="Group 239">
                <a:extLst>
                  <a:ext uri="{FF2B5EF4-FFF2-40B4-BE49-F238E27FC236}">
                    <a16:creationId xmlns:a16="http://schemas.microsoft.com/office/drawing/2014/main" id="{5321F928-E5D6-412B-9DAF-C976DA23BF32}"/>
                  </a:ext>
                </a:extLst>
              </p:cNvPr>
              <p:cNvGrpSpPr/>
              <p:nvPr/>
            </p:nvGrpSpPr>
            <p:grpSpPr>
              <a:xfrm>
                <a:off x="2374283" y="2375578"/>
                <a:ext cx="2737519" cy="2216243"/>
                <a:chOff x="2374283" y="2375578"/>
                <a:chExt cx="2737519" cy="2216243"/>
              </a:xfrm>
            </p:grpSpPr>
            <p:grpSp>
              <p:nvGrpSpPr>
                <p:cNvPr id="215" name="Group 214">
                  <a:extLst>
                    <a:ext uri="{FF2B5EF4-FFF2-40B4-BE49-F238E27FC236}">
                      <a16:creationId xmlns:a16="http://schemas.microsoft.com/office/drawing/2014/main" id="{2770F94E-A265-4D68-BEF1-F4EF8AC3911E}"/>
                    </a:ext>
                  </a:extLst>
                </p:cNvPr>
                <p:cNvGrpSpPr/>
                <p:nvPr/>
              </p:nvGrpSpPr>
              <p:grpSpPr>
                <a:xfrm>
                  <a:off x="3443136" y="2375578"/>
                  <a:ext cx="1668666" cy="2216243"/>
                  <a:chOff x="3755256" y="2331461"/>
                  <a:chExt cx="1668666" cy="2216243"/>
                </a:xfrm>
              </p:grpSpPr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1386C9EC-342A-4DCE-9D28-6F59F548BF8B}"/>
                      </a:ext>
                    </a:extLst>
                  </p:cNvPr>
                  <p:cNvGrpSpPr/>
                  <p:nvPr/>
                </p:nvGrpSpPr>
                <p:grpSpPr>
                  <a:xfrm>
                    <a:off x="4767303" y="3108795"/>
                    <a:ext cx="184150" cy="1438909"/>
                    <a:chOff x="0" y="0"/>
                    <a:chExt cx="184942" cy="1441450"/>
                  </a:xfrm>
                </p:grpSpPr>
                <p:grpSp>
                  <p:nvGrpSpPr>
                    <p:cNvPr id="155" name="Group 154">
                      <a:extLst>
                        <a:ext uri="{FF2B5EF4-FFF2-40B4-BE49-F238E27FC236}">
                          <a16:creationId xmlns:a16="http://schemas.microsoft.com/office/drawing/2014/main" id="{D4F2251A-F8CC-44E3-A63F-E26315AFE5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184942" cy="679659"/>
                      <a:chOff x="0" y="0"/>
                      <a:chExt cx="401482" cy="1644099"/>
                    </a:xfrm>
                  </p:grpSpPr>
                  <p:sp>
                    <p:nvSpPr>
                      <p:cNvPr id="163" name="Rectangle: Rounded Corners 162">
                        <a:extLst>
                          <a:ext uri="{FF2B5EF4-FFF2-40B4-BE49-F238E27FC236}">
                            <a16:creationId xmlns:a16="http://schemas.microsoft.com/office/drawing/2014/main" id="{283DA307-124E-4E8B-BB65-E66F43E2FA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0" y="0"/>
                        <a:ext cx="401482" cy="1644099"/>
                      </a:xfrm>
                      <a:prstGeom prst="round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4" name="Flowchart: Connector 163">
                        <a:extLst>
                          <a:ext uri="{FF2B5EF4-FFF2-40B4-BE49-F238E27FC236}">
                            <a16:creationId xmlns:a16="http://schemas.microsoft.com/office/drawing/2014/main" id="{F0EC53EB-E4DD-4743-AAB8-AEADE889EE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911" y="87740"/>
                        <a:ext cx="289661" cy="284483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5" name="Flowchart: Connector 164">
                        <a:extLst>
                          <a:ext uri="{FF2B5EF4-FFF2-40B4-BE49-F238E27FC236}">
                            <a16:creationId xmlns:a16="http://schemas.microsoft.com/office/drawing/2014/main" id="{38960538-4AB3-4462-814D-EF27220D74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593" y="532225"/>
                        <a:ext cx="92294" cy="8777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6" name="Flowchart: Connector 165">
                        <a:extLst>
                          <a:ext uri="{FF2B5EF4-FFF2-40B4-BE49-F238E27FC236}">
                            <a16:creationId xmlns:a16="http://schemas.microsoft.com/office/drawing/2014/main" id="{189ACCAC-F29D-4ABC-AF12-A67C25E0126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594" y="785174"/>
                        <a:ext cx="92294" cy="8777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7" name="Flowchart: Connector 166">
                        <a:extLst>
                          <a:ext uri="{FF2B5EF4-FFF2-40B4-BE49-F238E27FC236}">
                            <a16:creationId xmlns:a16="http://schemas.microsoft.com/office/drawing/2014/main" id="{073DD280-41E4-4717-8B2D-DE4B857AAD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594" y="1035029"/>
                        <a:ext cx="92294" cy="8777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8" name="Flowchart: Connector 167">
                        <a:extLst>
                          <a:ext uri="{FF2B5EF4-FFF2-40B4-BE49-F238E27FC236}">
                            <a16:creationId xmlns:a16="http://schemas.microsoft.com/office/drawing/2014/main" id="{4352E3C9-96BF-49A3-ABDD-82435B8DAB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911" y="1284884"/>
                        <a:ext cx="289660" cy="284483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56" name="Group 155">
                      <a:extLst>
                        <a:ext uri="{FF2B5EF4-FFF2-40B4-BE49-F238E27FC236}">
                          <a16:creationId xmlns:a16="http://schemas.microsoft.com/office/drawing/2014/main" id="{5CB4A72C-53E8-4898-8E82-FC0481B5655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762000"/>
                      <a:ext cx="184785" cy="679450"/>
                      <a:chOff x="0" y="0"/>
                      <a:chExt cx="401482" cy="1644099"/>
                    </a:xfrm>
                  </p:grpSpPr>
                  <p:sp>
                    <p:nvSpPr>
                      <p:cNvPr id="157" name="Rectangle: Rounded Corners 156">
                        <a:extLst>
                          <a:ext uri="{FF2B5EF4-FFF2-40B4-BE49-F238E27FC236}">
                            <a16:creationId xmlns:a16="http://schemas.microsoft.com/office/drawing/2014/main" id="{D8B758E9-92B5-4843-BD6E-F8A433A0664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0" y="0"/>
                        <a:ext cx="401482" cy="1644099"/>
                      </a:xfrm>
                      <a:prstGeom prst="round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58" name="Flowchart: Connector 157">
                        <a:extLst>
                          <a:ext uri="{FF2B5EF4-FFF2-40B4-BE49-F238E27FC236}">
                            <a16:creationId xmlns:a16="http://schemas.microsoft.com/office/drawing/2014/main" id="{92E182D6-8DC8-4EDD-8230-C6F4034ADA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911" y="87740"/>
                        <a:ext cx="289661" cy="284483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59" name="Flowchart: Connector 158">
                        <a:extLst>
                          <a:ext uri="{FF2B5EF4-FFF2-40B4-BE49-F238E27FC236}">
                            <a16:creationId xmlns:a16="http://schemas.microsoft.com/office/drawing/2014/main" id="{84895FD7-69E9-41B8-9B0E-4DC2E58043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593" y="532225"/>
                        <a:ext cx="92294" cy="8777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0" name="Flowchart: Connector 159">
                        <a:extLst>
                          <a:ext uri="{FF2B5EF4-FFF2-40B4-BE49-F238E27FC236}">
                            <a16:creationId xmlns:a16="http://schemas.microsoft.com/office/drawing/2014/main" id="{5D6465F0-E4AE-47AD-BE28-077454BDCE8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594" y="785174"/>
                        <a:ext cx="92294" cy="8777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1" name="Flowchart: Connector 160">
                        <a:extLst>
                          <a:ext uri="{FF2B5EF4-FFF2-40B4-BE49-F238E27FC236}">
                            <a16:creationId xmlns:a16="http://schemas.microsoft.com/office/drawing/2014/main" id="{DA6AD6BF-0ACE-4A21-9F2F-B3A0022C68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594" y="1035029"/>
                        <a:ext cx="92294" cy="8777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2" name="Flowchart: Connector 161">
                        <a:extLst>
                          <a:ext uri="{FF2B5EF4-FFF2-40B4-BE49-F238E27FC236}">
                            <a16:creationId xmlns:a16="http://schemas.microsoft.com/office/drawing/2014/main" id="{A33FBC1A-F55E-4852-9521-B3CF646E41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911" y="1284884"/>
                        <a:ext cx="289660" cy="284483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6" name="TextBox 10">
                        <a:extLst>
                          <a:ext uri="{FF2B5EF4-FFF2-40B4-BE49-F238E27FC236}">
                            <a16:creationId xmlns:a16="http://schemas.microsoft.com/office/drawing/2014/main" id="{FF3A19A7-B9D7-4A94-81A1-3848896352F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37082" y="2331461"/>
                        <a:ext cx="1386840" cy="64102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no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1400" b="0" i="0" kern="120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synthetically</m:t>
                              </m:r>
                            </m:oMath>
                          </m:oMathPara>
                        </a14:m>
                        <a:endParaRPr lang="en-US" sz="1400" b="0" kern="1200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1400" b="0" i="0" kern="120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mapped</m:t>
                              </m:r>
                              <m:r>
                                <a:rPr lang="en-US" sz="1400" b="0" i="0" kern="120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1400" b="0" i="0" kern="120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data</m:t>
                              </m:r>
                            </m:oMath>
                          </m:oMathPara>
                        </a14:m>
                        <a:endPara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6" name="TextBox 10">
                        <a:extLst>
                          <a:ext uri="{FF2B5EF4-FFF2-40B4-BE49-F238E27FC236}">
                            <a16:creationId xmlns:a16="http://schemas.microsoft.com/office/drawing/2014/main" id="{FF3A19A7-B9D7-4A94-81A1-3848896352F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037082" y="2331461"/>
                        <a:ext cx="1386840" cy="641025"/>
                      </a:xfrm>
                      <a:prstGeom prst="rect">
                        <a:avLst/>
                      </a:prstGeom>
                      <a:blipFill>
                        <a:blip r:embed="rId2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SG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grpSp>
                <p:nvGrpSpPr>
                  <p:cNvPr id="197" name="Group 196">
                    <a:extLst>
                      <a:ext uri="{FF2B5EF4-FFF2-40B4-BE49-F238E27FC236}">
                        <a16:creationId xmlns:a16="http://schemas.microsoft.com/office/drawing/2014/main" id="{67E25B0E-3D68-47FD-8136-929E8D646D4E}"/>
                      </a:ext>
                    </a:extLst>
                  </p:cNvPr>
                  <p:cNvGrpSpPr/>
                  <p:nvPr/>
                </p:nvGrpSpPr>
                <p:grpSpPr>
                  <a:xfrm>
                    <a:off x="3755256" y="3956906"/>
                    <a:ext cx="979763" cy="511907"/>
                    <a:chOff x="1751031" y="118792"/>
                    <a:chExt cx="980186" cy="511907"/>
                  </a:xfrm>
                </p:grpSpPr>
                <p:cxnSp>
                  <p:nvCxnSpPr>
                    <p:cNvPr id="198" name="Straight Arrow Connector 197">
                      <a:extLst>
                        <a:ext uri="{FF2B5EF4-FFF2-40B4-BE49-F238E27FC236}">
                          <a16:creationId xmlns:a16="http://schemas.microsoft.com/office/drawing/2014/main" id="{6009C1C0-B99F-4472-8A20-575EF4BB4EF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51031" y="366395"/>
                      <a:ext cx="980186" cy="0"/>
                    </a:xfrm>
                    <a:prstGeom prst="straightConnector1">
                      <a:avLst/>
                    </a:prstGeom>
                    <a:ln w="19050">
                      <a:solidFill>
                        <a:srgbClr val="002060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99" name="Group 198">
                      <a:extLst>
                        <a:ext uri="{FF2B5EF4-FFF2-40B4-BE49-F238E27FC236}">
                          <a16:creationId xmlns:a16="http://schemas.microsoft.com/office/drawing/2014/main" id="{44003B4E-D324-4F62-B929-415FCC8938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90829" y="118792"/>
                      <a:ext cx="468017" cy="511907"/>
                      <a:chOff x="116402" y="118960"/>
                      <a:chExt cx="468411" cy="512635"/>
                    </a:xfrm>
                  </p:grpSpPr>
                  <p:sp>
                    <p:nvSpPr>
                      <p:cNvPr id="207" name="Trapezoid 206">
                        <a:extLst>
                          <a:ext uri="{FF2B5EF4-FFF2-40B4-BE49-F238E27FC236}">
                            <a16:creationId xmlns:a16="http://schemas.microsoft.com/office/drawing/2014/main" id="{789E5563-A5A8-400D-8DCF-ECDCB1BB1010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95245" y="196640"/>
                        <a:ext cx="512635" cy="357276"/>
                      </a:xfrm>
                      <a:prstGeom prst="trapezoid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08" name="TextBox 10">
                            <a:extLst>
                              <a:ext uri="{FF2B5EF4-FFF2-40B4-BE49-F238E27FC236}">
                                <a16:creationId xmlns:a16="http://schemas.microsoft.com/office/drawing/2014/main" id="{D2449B20-5AB8-44E0-909E-102AD8AE2B2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16402" y="198468"/>
                            <a:ext cx="468411" cy="35941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noAutofit/>
                          </a:bodyPr>
                          <a:lstStyle/>
                          <a:p>
                            <a:pPr marL="0" marR="0" algn="ctr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US" sz="16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𝐺</m:t>
                                  </m:r>
                                </m:oMath>
                              </m:oMathPara>
                            </a14:m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08" name="TextBox 10">
                            <a:extLst>
                              <a:ext uri="{FF2B5EF4-FFF2-40B4-BE49-F238E27FC236}">
                                <a16:creationId xmlns:a16="http://schemas.microsoft.com/office/drawing/2014/main" id="{D2449B20-5AB8-44E0-909E-102AD8AE2B28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16402" y="198468"/>
                            <a:ext cx="468411" cy="359410"/>
                          </a:xfrm>
                          <a:prstGeom prst="rect">
                            <a:avLst/>
                          </a:prstGeom>
                          <a:blipFill>
                            <a:blip r:embed="rId16"/>
                            <a:stretch>
                              <a:fillRect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</p:grpSp>
            </p:grpSp>
            <p:pic>
              <p:nvPicPr>
                <p:cNvPr id="229" name="Picture 4" descr="http://icons.iconarchive.com/icons/designbolts/free-male-avatars/icons-390.jpg">
                  <a:extLst>
                    <a:ext uri="{FF2B5EF4-FFF2-40B4-BE49-F238E27FC236}">
                      <a16:creationId xmlns:a16="http://schemas.microsoft.com/office/drawing/2014/main" id="{BFA80A8E-04AD-4D37-A4A1-3CBB91B78C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9629" b="54358"/>
                <a:stretch/>
              </p:blipFill>
              <p:spPr bwMode="auto">
                <a:xfrm>
                  <a:off x="2374283" y="3455844"/>
                  <a:ext cx="497923" cy="4988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04" name="Picture 14" descr="Image result for right symbol">
                <a:extLst>
                  <a:ext uri="{FF2B5EF4-FFF2-40B4-BE49-F238E27FC236}">
                    <a16:creationId xmlns:a16="http://schemas.microsoft.com/office/drawing/2014/main" id="{B31D2740-ABA8-43C1-A47E-511ADF3C1F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9" t="29665" r="51257" b="28251"/>
              <a:stretch/>
            </p:blipFill>
            <p:spPr bwMode="auto">
              <a:xfrm>
                <a:off x="2092560" y="3659731"/>
                <a:ext cx="234950" cy="2444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TextBox 10">
                  <a:extLst>
                    <a:ext uri="{FF2B5EF4-FFF2-40B4-BE49-F238E27FC236}">
                      <a16:creationId xmlns:a16="http://schemas.microsoft.com/office/drawing/2014/main" id="{EA3D60DF-53CB-4150-A165-2F6ADA86BB91}"/>
                    </a:ext>
                  </a:extLst>
                </p:cNvPr>
                <p:cNvSpPr txBox="1"/>
                <p:nvPr/>
              </p:nvSpPr>
              <p:spPr>
                <a:xfrm>
                  <a:off x="698039" y="3256218"/>
                  <a:ext cx="6789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tx1"/>
                      </a:solidFill>
                    </a:rPr>
                    <a:t>user 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a14:m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8" name="TextBox 10">
                  <a:extLst>
                    <a:ext uri="{FF2B5EF4-FFF2-40B4-BE49-F238E27FC236}">
                      <a16:creationId xmlns:a16="http://schemas.microsoft.com/office/drawing/2014/main" id="{EA3D60DF-53CB-4150-A165-2F6ADA86BB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039" y="3256218"/>
                  <a:ext cx="678905" cy="307777"/>
                </a:xfrm>
                <a:prstGeom prst="rect">
                  <a:avLst/>
                </a:prstGeom>
                <a:blipFill>
                  <a:blip r:embed="rId25"/>
                  <a:stretch>
                    <a:fillRect t="-3922" b="-1960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61A9FE-942B-49B0-834C-9ADC8E22F03C}"/>
              </a:ext>
            </a:extLst>
          </p:cNvPr>
          <p:cNvGrpSpPr/>
          <p:nvPr/>
        </p:nvGrpSpPr>
        <p:grpSpPr>
          <a:xfrm>
            <a:off x="483206" y="4866512"/>
            <a:ext cx="6785455" cy="1882870"/>
            <a:chOff x="483206" y="4866512"/>
            <a:chExt cx="6785455" cy="188287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545C1C9-DF61-4102-9D21-2AAEEF303F93}"/>
                </a:ext>
              </a:extLst>
            </p:cNvPr>
            <p:cNvGrpSpPr/>
            <p:nvPr/>
          </p:nvGrpSpPr>
          <p:grpSpPr>
            <a:xfrm>
              <a:off x="483206" y="4866512"/>
              <a:ext cx="6785455" cy="1882870"/>
              <a:chOff x="2100257" y="4753780"/>
              <a:chExt cx="6785455" cy="188287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28D8631-8550-4ADB-A3BE-B153578AFFC8}"/>
                  </a:ext>
                </a:extLst>
              </p:cNvPr>
              <p:cNvGrpSpPr/>
              <p:nvPr/>
            </p:nvGrpSpPr>
            <p:grpSpPr>
              <a:xfrm>
                <a:off x="2100257" y="4753780"/>
                <a:ext cx="6785455" cy="1882870"/>
                <a:chOff x="2100257" y="4753780"/>
                <a:chExt cx="6785455" cy="1882870"/>
              </a:xfrm>
            </p:grpSpPr>
            <p:grpSp>
              <p:nvGrpSpPr>
                <p:cNvPr id="254" name="Group 253">
                  <a:extLst>
                    <a:ext uri="{FF2B5EF4-FFF2-40B4-BE49-F238E27FC236}">
                      <a16:creationId xmlns:a16="http://schemas.microsoft.com/office/drawing/2014/main" id="{30F955AB-C7B5-4F26-A0A9-9D56F2860680}"/>
                    </a:ext>
                  </a:extLst>
                </p:cNvPr>
                <p:cNvGrpSpPr/>
                <p:nvPr/>
              </p:nvGrpSpPr>
              <p:grpSpPr>
                <a:xfrm>
                  <a:off x="2238947" y="4753780"/>
                  <a:ext cx="6646765" cy="1882870"/>
                  <a:chOff x="2238947" y="4753780"/>
                  <a:chExt cx="6646765" cy="1882870"/>
                </a:xfrm>
              </p:grpSpPr>
              <p:cxnSp>
                <p:nvCxnSpPr>
                  <p:cNvPr id="4" name="Straight Connector 3">
                    <a:extLst>
                      <a:ext uri="{FF2B5EF4-FFF2-40B4-BE49-F238E27FC236}">
                        <a16:creationId xmlns:a16="http://schemas.microsoft.com/office/drawing/2014/main" id="{36B8050B-67BC-4D27-8736-343E709AE7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38947" y="4753780"/>
                    <a:ext cx="4357626" cy="0"/>
                  </a:xfrm>
                  <a:prstGeom prst="line">
                    <a:avLst/>
                  </a:prstGeom>
                  <a:ln w="9525">
                    <a:solidFill>
                      <a:srgbClr val="00206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52" name="Group 251">
                    <a:extLst>
                      <a:ext uri="{FF2B5EF4-FFF2-40B4-BE49-F238E27FC236}">
                        <a16:creationId xmlns:a16="http://schemas.microsoft.com/office/drawing/2014/main" id="{120F76CB-F6FB-4F2E-B836-46ADD54943DF}"/>
                      </a:ext>
                    </a:extLst>
                  </p:cNvPr>
                  <p:cNvGrpSpPr/>
                  <p:nvPr/>
                </p:nvGrpSpPr>
                <p:grpSpPr>
                  <a:xfrm>
                    <a:off x="2436664" y="4838073"/>
                    <a:ext cx="6449048" cy="1798577"/>
                    <a:chOff x="2436664" y="4838073"/>
                    <a:chExt cx="6449048" cy="1798577"/>
                  </a:xfrm>
                </p:grpSpPr>
                <p:grpSp>
                  <p:nvGrpSpPr>
                    <p:cNvPr id="250" name="Group 249">
                      <a:extLst>
                        <a:ext uri="{FF2B5EF4-FFF2-40B4-BE49-F238E27FC236}">
                          <a16:creationId xmlns:a16="http://schemas.microsoft.com/office/drawing/2014/main" id="{E808E85E-AC76-4A7C-9684-1B8008BE8B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36664" y="4838073"/>
                      <a:ext cx="6449048" cy="1798577"/>
                      <a:chOff x="2436427" y="4837852"/>
                      <a:chExt cx="6449048" cy="1798577"/>
                    </a:xfrm>
                  </p:grpSpPr>
                  <p:grpSp>
                    <p:nvGrpSpPr>
                      <p:cNvPr id="247" name="Group 246">
                        <a:extLst>
                          <a:ext uri="{FF2B5EF4-FFF2-40B4-BE49-F238E27FC236}">
                            <a16:creationId xmlns:a16="http://schemas.microsoft.com/office/drawing/2014/main" id="{EE747B4F-4FD1-4183-826E-DC5A3572A87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068865" y="4837852"/>
                        <a:ext cx="816610" cy="957697"/>
                        <a:chOff x="8068865" y="4837852"/>
                        <a:chExt cx="816610" cy="957697"/>
                      </a:xfrm>
                    </p:grpSpPr>
                    <p:sp>
                      <p:nvSpPr>
                        <p:cNvPr id="11" name="Flowchart: Connector 10">
                          <a:extLst>
                            <a:ext uri="{FF2B5EF4-FFF2-40B4-BE49-F238E27FC236}">
                              <a16:creationId xmlns:a16="http://schemas.microsoft.com/office/drawing/2014/main" id="{9A57B726-D0CC-4A07-B209-0E55550FC73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8551465" y="5153564"/>
                          <a:ext cx="231140" cy="226060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635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12" name="TextBox 182">
                              <a:extLst>
                                <a:ext uri="{FF2B5EF4-FFF2-40B4-BE49-F238E27FC236}">
                                  <a16:creationId xmlns:a16="http://schemas.microsoft.com/office/drawing/2014/main" id="{1F1F13D1-C2B3-4156-BF1D-EADD28FF6B0D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 rot="10800000" flipV="1">
                              <a:off x="8435260" y="5390419"/>
                              <a:ext cx="450215" cy="405130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noAutofit/>
                            </a:bodyPr>
                            <a:lstStyle/>
                            <a:p>
                              <a:pPr marL="0" marR="0" algn="ctr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14:m>
                                <m:oMathPara xmlns:m="http://schemas.openxmlformats.org/officeDocument/2006/math">
                                  <m:oMathParaPr>
                                    <m:jc m:val="centerGroup"/>
                                  </m:oMathParaPr>
                                  <m:oMath xmlns:m="http://schemas.openxmlformats.org/officeDocument/2006/math">
                                    <m:sSubSup>
                                      <m:sSubSupPr>
                                        <m:ctrlPr>
                                          <a:rPr lang="en-US" sz="1600" i="1" kern="120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1600" i="1" kern="120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i="1" kern="120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sz="1600" i="1" kern="120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𝑣𝑖</m:t>
                                        </m:r>
                                      </m:sub>
                                      <m:sup>
                                        <m:r>
                                          <a:rPr lang="en-US" sz="1600" i="1" kern="120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𝑡</m:t>
                                        </m:r>
                                      </m:sup>
                                    </m:sSubSup>
                                  </m:oMath>
                                </m:oMathPara>
                              </a14:m>
                              <a:endParaRPr lang="en-US" sz="11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12" name="TextBox 182">
                              <a:extLst>
                                <a:ext uri="{FF2B5EF4-FFF2-40B4-BE49-F238E27FC236}">
                                  <a16:creationId xmlns:a16="http://schemas.microsoft.com/office/drawing/2014/main" id="{1F1F13D1-C2B3-4156-BF1D-EADD28FF6B0D}"/>
                                </a:ext>
                              </a:extLst>
                            </p:cNvPr>
                            <p:cNvSpPr txBox="1"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>
                            <a:xfrm rot="10800000" flipV="1">
                              <a:off x="8435260" y="5390419"/>
                              <a:ext cx="450215" cy="405130"/>
                            </a:xfrm>
                            <a:prstGeom prst="rect">
                              <a:avLst/>
                            </a:prstGeom>
                            <a:blipFill>
                              <a:blip r:embed="rId18"/>
                              <a:stretch>
                                <a:fillRect r="-8108"/>
                              </a:stretch>
                            </a:blipFill>
                          </p:spPr>
                          <p:txBody>
                            <a:bodyPr/>
                            <a:lstStyle/>
                            <a:p>
                              <a:r>
                                <a:rPr lang="en-US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  <p:grpSp>
                      <p:nvGrpSpPr>
                        <p:cNvPr id="172" name="Group 171">
                          <a:extLst>
                            <a:ext uri="{FF2B5EF4-FFF2-40B4-BE49-F238E27FC236}">
                              <a16:creationId xmlns:a16="http://schemas.microsoft.com/office/drawing/2014/main" id="{54EE6884-D6A0-48F6-A330-D92CB29D3D4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068865" y="4837852"/>
                          <a:ext cx="463550" cy="861812"/>
                          <a:chOff x="0" y="0"/>
                          <a:chExt cx="630158" cy="862041"/>
                        </a:xfrm>
                      </p:grpSpPr>
                      <p:grpSp>
                        <p:nvGrpSpPr>
                          <p:cNvPr id="173" name="Group 172">
                            <a:extLst>
                              <a:ext uri="{FF2B5EF4-FFF2-40B4-BE49-F238E27FC236}">
                                <a16:creationId xmlns:a16="http://schemas.microsoft.com/office/drawing/2014/main" id="{CD64D440-3A44-4857-BB9E-71659597BAF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0"/>
                            <a:ext cx="629920" cy="396875"/>
                            <a:chOff x="0" y="0"/>
                            <a:chExt cx="630158" cy="397427"/>
                          </a:xfrm>
                        </p:grpSpPr>
                        <p:cxnSp>
                          <p:nvCxnSpPr>
                            <p:cNvPr id="177" name="Straight Arrow Connector 176">
                              <a:extLst>
                                <a:ext uri="{FF2B5EF4-FFF2-40B4-BE49-F238E27FC236}">
                                  <a16:creationId xmlns:a16="http://schemas.microsoft.com/office/drawing/2014/main" id="{82E60C5E-EA49-4275-9ED7-5791B7BD9B5B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>
                              <a:off x="148281" y="0"/>
                              <a:ext cx="481877" cy="397427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rgbClr val="C00000"/>
                              </a:solidFill>
                              <a:tailEnd type="triangle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78" name="Straight Connector 177">
                              <a:extLst>
                                <a:ext uri="{FF2B5EF4-FFF2-40B4-BE49-F238E27FC236}">
                                  <a16:creationId xmlns:a16="http://schemas.microsoft.com/office/drawing/2014/main" id="{40F648A4-099C-4498-BBD9-00B3216E5D08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 flipV="1">
                              <a:off x="0" y="0"/>
                              <a:ext cx="150495" cy="0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rgbClr val="C000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174" name="Group 173">
                            <a:extLst>
                              <a:ext uri="{FF2B5EF4-FFF2-40B4-BE49-F238E27FC236}">
                                <a16:creationId xmlns:a16="http://schemas.microsoft.com/office/drawing/2014/main" id="{78CC72D7-EA33-4060-8E76-2A65CBFCECE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 flipV="1">
                            <a:off x="0" y="464614"/>
                            <a:ext cx="630158" cy="397427"/>
                            <a:chOff x="0" y="0"/>
                            <a:chExt cx="630158" cy="397427"/>
                          </a:xfrm>
                        </p:grpSpPr>
                        <p:cxnSp>
                          <p:nvCxnSpPr>
                            <p:cNvPr id="175" name="Straight Arrow Connector 174">
                              <a:extLst>
                                <a:ext uri="{FF2B5EF4-FFF2-40B4-BE49-F238E27FC236}">
                                  <a16:creationId xmlns:a16="http://schemas.microsoft.com/office/drawing/2014/main" id="{3D397F5C-DE08-49F9-B2E3-E0325C31BB64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>
                              <a:off x="148281" y="0"/>
                              <a:ext cx="481877" cy="397427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rgbClr val="C00000"/>
                              </a:solidFill>
                              <a:tailEnd type="triangle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76" name="Straight Connector 175">
                              <a:extLst>
                                <a:ext uri="{FF2B5EF4-FFF2-40B4-BE49-F238E27FC236}">
                                  <a16:creationId xmlns:a16="http://schemas.microsoft.com/office/drawing/2014/main" id="{8DC08FA3-7810-4C4B-A0F7-DB1C46D7C049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 flipV="1">
                              <a:off x="0" y="0"/>
                              <a:ext cx="150495" cy="0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rgbClr val="C000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</p:grpSp>
                  </p:grpSp>
                  <p:grpSp>
                    <p:nvGrpSpPr>
                      <p:cNvPr id="246" name="Group 245">
                        <a:extLst>
                          <a:ext uri="{FF2B5EF4-FFF2-40B4-BE49-F238E27FC236}">
                            <a16:creationId xmlns:a16="http://schemas.microsoft.com/office/drawing/2014/main" id="{EBA6D71A-9663-412A-8A44-01F3E9887B4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6427" y="4937804"/>
                        <a:ext cx="5623705" cy="1698625"/>
                        <a:chOff x="2436427" y="4937804"/>
                        <a:chExt cx="5623705" cy="1698625"/>
                      </a:xfrm>
                    </p:grpSpPr>
                    <p:cxnSp>
                      <p:nvCxnSpPr>
                        <p:cNvPr id="28" name="Straight Arrow Connector 27">
                          <a:extLst>
                            <a:ext uri="{FF2B5EF4-FFF2-40B4-BE49-F238E27FC236}">
                              <a16:creationId xmlns:a16="http://schemas.microsoft.com/office/drawing/2014/main" id="{729251F9-DECB-4610-A148-1F6373F0BFDA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7325264" y="5702204"/>
                          <a:ext cx="529584" cy="0"/>
                        </a:xfrm>
                        <a:prstGeom prst="straightConnector1">
                          <a:avLst/>
                        </a:prstGeom>
                        <a:ln w="19050">
                          <a:solidFill>
                            <a:srgbClr val="C00000"/>
                          </a:solidFill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29" name="Group 28">
                          <a:extLst>
                            <a:ext uri="{FF2B5EF4-FFF2-40B4-BE49-F238E27FC236}">
                              <a16:creationId xmlns:a16="http://schemas.microsoft.com/office/drawing/2014/main" id="{39D9F464-DF71-48DF-A769-05AA2CB6C0D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 flipV="1">
                          <a:off x="5522910" y="5856648"/>
                          <a:ext cx="184150" cy="779781"/>
                          <a:chOff x="0" y="-9532"/>
                          <a:chExt cx="184785" cy="781371"/>
                        </a:xfrm>
                      </p:grpSpPr>
                      <p:grpSp>
                        <p:nvGrpSpPr>
                          <p:cNvPr id="116" name="Group 115">
                            <a:extLst>
                              <a:ext uri="{FF2B5EF4-FFF2-40B4-BE49-F238E27FC236}">
                                <a16:creationId xmlns:a16="http://schemas.microsoft.com/office/drawing/2014/main" id="{113EBD0F-82F4-4DB0-A1A3-02DB87B57AF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-9532"/>
                            <a:ext cx="184785" cy="679450"/>
                            <a:chOff x="0" y="-23065"/>
                            <a:chExt cx="401482" cy="1644099"/>
                          </a:xfrm>
                        </p:grpSpPr>
                        <p:sp>
                          <p:nvSpPr>
                            <p:cNvPr id="118" name="Rectangle: Rounded Corners 117">
                              <a:extLst>
                                <a:ext uri="{FF2B5EF4-FFF2-40B4-BE49-F238E27FC236}">
                                  <a16:creationId xmlns:a16="http://schemas.microsoft.com/office/drawing/2014/main" id="{82878FFD-7288-4E3E-B28D-F80DC4ECB4A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0" y="-23065"/>
                              <a:ext cx="401482" cy="1644099"/>
                            </a:xfrm>
                            <a:prstGeom prst="roundRect">
                              <a:avLst/>
                            </a:prstGeom>
                            <a:solidFill>
                              <a:schemeClr val="accent4">
                                <a:lumMod val="20000"/>
                                <a:lumOff val="80000"/>
                              </a:schemeClr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9" name="Flowchart: Connector 118">
                              <a:extLst>
                                <a:ext uri="{FF2B5EF4-FFF2-40B4-BE49-F238E27FC236}">
                                  <a16:creationId xmlns:a16="http://schemas.microsoft.com/office/drawing/2014/main" id="{66F4DB85-123E-4EB0-8AE5-7E10BF31176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5911" y="87740"/>
                              <a:ext cx="289661" cy="284483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bg1"/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0" name="Flowchart: Connector 119">
                              <a:extLst>
                                <a:ext uri="{FF2B5EF4-FFF2-40B4-BE49-F238E27FC236}">
                                  <a16:creationId xmlns:a16="http://schemas.microsoft.com/office/drawing/2014/main" id="{8E0EA559-EA95-470F-8943-B004E916D39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3" y="532225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1" name="Flowchart: Connector 120">
                              <a:extLst>
                                <a:ext uri="{FF2B5EF4-FFF2-40B4-BE49-F238E27FC236}">
                                  <a16:creationId xmlns:a16="http://schemas.microsoft.com/office/drawing/2014/main" id="{56DE8D74-7948-4593-8EC6-6DCA360617B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4" y="785174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2" name="Flowchart: Connector 121">
                              <a:extLst>
                                <a:ext uri="{FF2B5EF4-FFF2-40B4-BE49-F238E27FC236}">
                                  <a16:creationId xmlns:a16="http://schemas.microsoft.com/office/drawing/2014/main" id="{26084523-5679-4CF1-A321-256CB2A7676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4" y="1035029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3" name="Flowchart: Connector 122">
                              <a:extLst>
                                <a:ext uri="{FF2B5EF4-FFF2-40B4-BE49-F238E27FC236}">
                                  <a16:creationId xmlns:a16="http://schemas.microsoft.com/office/drawing/2014/main" id="{56D6752E-A69F-4C45-B904-47A49EBB784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5911" y="1284884"/>
                              <a:ext cx="289660" cy="284483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bg1"/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</p:grpSp>
                      <p:cxnSp>
                        <p:nvCxnSpPr>
                          <p:cNvPr id="117" name="Straight Connector 116">
                            <a:extLst>
                              <a:ext uri="{FF2B5EF4-FFF2-40B4-BE49-F238E27FC236}">
                                <a16:creationId xmlns:a16="http://schemas.microsoft.com/office/drawing/2014/main" id="{AAC2D038-F021-4092-812B-033242743920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 rot="16200000" flipV="1">
                            <a:off x="40332" y="722671"/>
                            <a:ext cx="98336" cy="0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rgbClr val="C0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96" name="Group 95">
                          <a:extLst>
                            <a:ext uri="{FF2B5EF4-FFF2-40B4-BE49-F238E27FC236}">
                              <a16:creationId xmlns:a16="http://schemas.microsoft.com/office/drawing/2014/main" id="{D6A3842E-2AED-499B-8A33-F1043C94351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875190" y="5265959"/>
                          <a:ext cx="184942" cy="679600"/>
                          <a:chOff x="0" y="0"/>
                          <a:chExt cx="401482" cy="1644099"/>
                        </a:xfrm>
                      </p:grpSpPr>
                      <p:sp>
                        <p:nvSpPr>
                          <p:cNvPr id="98" name="Rectangle: Rounded Corners 97">
                            <a:extLst>
                              <a:ext uri="{FF2B5EF4-FFF2-40B4-BE49-F238E27FC236}">
                                <a16:creationId xmlns:a16="http://schemas.microsoft.com/office/drawing/2014/main" id="{3EE07028-3449-42A3-932D-0B5E1EB0AA5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0" y="0"/>
                            <a:ext cx="401482" cy="1644099"/>
                          </a:xfrm>
                          <a:prstGeom prst="roundRect">
                            <a:avLst/>
                          </a:prstGeom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99" name="Flowchart: Connector 98">
                            <a:extLst>
                              <a:ext uri="{FF2B5EF4-FFF2-40B4-BE49-F238E27FC236}">
                                <a16:creationId xmlns:a16="http://schemas.microsoft.com/office/drawing/2014/main" id="{21C1555A-7E56-4E6B-8090-3DDD5E4232D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5911" y="87740"/>
                            <a:ext cx="289661" cy="284483"/>
                          </a:xfrm>
                          <a:prstGeom prst="flowChartConnector">
                            <a:avLst/>
                          </a:prstGeom>
                          <a:solidFill>
                            <a:schemeClr val="bg1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00" name="Flowchart: Connector 99">
                            <a:extLst>
                              <a:ext uri="{FF2B5EF4-FFF2-40B4-BE49-F238E27FC236}">
                                <a16:creationId xmlns:a16="http://schemas.microsoft.com/office/drawing/2014/main" id="{7367F9DA-7146-4EC4-880C-FB68B61FD6C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4593" y="532225"/>
                            <a:ext cx="92294" cy="87771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 w="12700"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01" name="Flowchart: Connector 100">
                            <a:extLst>
                              <a:ext uri="{FF2B5EF4-FFF2-40B4-BE49-F238E27FC236}">
                                <a16:creationId xmlns:a16="http://schemas.microsoft.com/office/drawing/2014/main" id="{AB4595C2-5999-41D7-B82A-5CBAFA33BAB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4594" y="785174"/>
                            <a:ext cx="92294" cy="87771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 w="12700"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02" name="Flowchart: Connector 101">
                            <a:extLst>
                              <a:ext uri="{FF2B5EF4-FFF2-40B4-BE49-F238E27FC236}">
                                <a16:creationId xmlns:a16="http://schemas.microsoft.com/office/drawing/2014/main" id="{149C271A-5872-426D-9C8A-DB206FCFBC2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4593" y="1030642"/>
                            <a:ext cx="92294" cy="96548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 w="12700"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03" name="Flowchart: Connector 102">
                            <a:extLst>
                              <a:ext uri="{FF2B5EF4-FFF2-40B4-BE49-F238E27FC236}">
                                <a16:creationId xmlns:a16="http://schemas.microsoft.com/office/drawing/2014/main" id="{9AC82D0F-9CF2-44E6-9D9C-8D4BA06BA6F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5911" y="1284884"/>
                            <a:ext cx="289660" cy="284483"/>
                          </a:xfrm>
                          <a:prstGeom prst="flowChartConnector">
                            <a:avLst/>
                          </a:prstGeom>
                          <a:solidFill>
                            <a:schemeClr val="bg1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1EDDE269-C41F-44A9-8EBA-AB82555DB3E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 flipV="1">
                          <a:off x="4440870" y="4937804"/>
                          <a:ext cx="184150" cy="1439545"/>
                          <a:chOff x="0" y="0"/>
                          <a:chExt cx="184942" cy="1441450"/>
                        </a:xfrm>
                      </p:grpSpPr>
                      <p:grpSp>
                        <p:nvGrpSpPr>
                          <p:cNvPr id="79" name="Group 78">
                            <a:extLst>
                              <a:ext uri="{FF2B5EF4-FFF2-40B4-BE49-F238E27FC236}">
                                <a16:creationId xmlns:a16="http://schemas.microsoft.com/office/drawing/2014/main" id="{5BEA70EA-31F2-4430-A1BE-95555C3C5BA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0"/>
                            <a:ext cx="184942" cy="679659"/>
                            <a:chOff x="0" y="0"/>
                            <a:chExt cx="401482" cy="1644099"/>
                          </a:xfrm>
                        </p:grpSpPr>
                        <p:sp>
                          <p:nvSpPr>
                            <p:cNvPr id="87" name="Rectangle: Rounded Corners 86">
                              <a:extLst>
                                <a:ext uri="{FF2B5EF4-FFF2-40B4-BE49-F238E27FC236}">
                                  <a16:creationId xmlns:a16="http://schemas.microsoft.com/office/drawing/2014/main" id="{00DA9331-5064-4470-920C-352F292061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0" y="0"/>
                              <a:ext cx="401482" cy="1644099"/>
                            </a:xfrm>
                            <a:prstGeom prst="roundRect">
                              <a:avLst/>
                            </a:prstGeom>
                            <a:solidFill>
                              <a:schemeClr val="accent4">
                                <a:lumMod val="20000"/>
                                <a:lumOff val="80000"/>
                              </a:schemeClr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8" name="Flowchart: Connector 87">
                              <a:extLst>
                                <a:ext uri="{FF2B5EF4-FFF2-40B4-BE49-F238E27FC236}">
                                  <a16:creationId xmlns:a16="http://schemas.microsoft.com/office/drawing/2014/main" id="{7346D431-C980-4E1C-8384-0579FF992E1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5911" y="87740"/>
                              <a:ext cx="289661" cy="284483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bg1"/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9" name="Flowchart: Connector 88">
                              <a:extLst>
                                <a:ext uri="{FF2B5EF4-FFF2-40B4-BE49-F238E27FC236}">
                                  <a16:creationId xmlns:a16="http://schemas.microsoft.com/office/drawing/2014/main" id="{6D77F0E7-E59D-4E5F-9EE5-94121A650EA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3" y="532225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90" name="Flowchart: Connector 89">
                              <a:extLst>
                                <a:ext uri="{FF2B5EF4-FFF2-40B4-BE49-F238E27FC236}">
                                  <a16:creationId xmlns:a16="http://schemas.microsoft.com/office/drawing/2014/main" id="{87EC6A17-9CBB-422A-9FD7-FC0C762E6B8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4" y="785174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91" name="Flowchart: Connector 90">
                              <a:extLst>
                                <a:ext uri="{FF2B5EF4-FFF2-40B4-BE49-F238E27FC236}">
                                  <a16:creationId xmlns:a16="http://schemas.microsoft.com/office/drawing/2014/main" id="{4E164B64-D3A6-4646-8776-3321FA6719B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4" y="1035029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92" name="Flowchart: Connector 91">
                              <a:extLst>
                                <a:ext uri="{FF2B5EF4-FFF2-40B4-BE49-F238E27FC236}">
                                  <a16:creationId xmlns:a16="http://schemas.microsoft.com/office/drawing/2014/main" id="{627F8AFE-FC35-41CD-A7A8-B83F099FE74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5911" y="1284884"/>
                              <a:ext cx="289660" cy="284483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bg1"/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</p:grpSp>
                      <p:grpSp>
                        <p:nvGrpSpPr>
                          <p:cNvPr id="80" name="Group 79">
                            <a:extLst>
                              <a:ext uri="{FF2B5EF4-FFF2-40B4-BE49-F238E27FC236}">
                                <a16:creationId xmlns:a16="http://schemas.microsoft.com/office/drawing/2014/main" id="{F173919E-871D-4CB5-9BD8-9F4BF5D5A8A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762000"/>
                            <a:ext cx="184785" cy="679450"/>
                            <a:chOff x="0" y="0"/>
                            <a:chExt cx="401482" cy="1644099"/>
                          </a:xfrm>
                        </p:grpSpPr>
                        <p:sp>
                          <p:nvSpPr>
                            <p:cNvPr id="81" name="Rectangle: Rounded Corners 80">
                              <a:extLst>
                                <a:ext uri="{FF2B5EF4-FFF2-40B4-BE49-F238E27FC236}">
                                  <a16:creationId xmlns:a16="http://schemas.microsoft.com/office/drawing/2014/main" id="{B425D092-3882-4D4F-95BA-CF113B9AA23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0" y="0"/>
                              <a:ext cx="401482" cy="1644099"/>
                            </a:xfrm>
                            <a:prstGeom prst="roundRect">
                              <a:avLst/>
                            </a:prstGeom>
                            <a:solidFill>
                              <a:schemeClr val="accent4">
                                <a:lumMod val="20000"/>
                                <a:lumOff val="80000"/>
                              </a:schemeClr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2" name="Flowchart: Connector 81">
                              <a:extLst>
                                <a:ext uri="{FF2B5EF4-FFF2-40B4-BE49-F238E27FC236}">
                                  <a16:creationId xmlns:a16="http://schemas.microsoft.com/office/drawing/2014/main" id="{4FCB67EF-5878-4C5A-B48B-61F350EDAD3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5911" y="87740"/>
                              <a:ext cx="289661" cy="284483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bg1"/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3" name="Flowchart: Connector 82">
                              <a:extLst>
                                <a:ext uri="{FF2B5EF4-FFF2-40B4-BE49-F238E27FC236}">
                                  <a16:creationId xmlns:a16="http://schemas.microsoft.com/office/drawing/2014/main" id="{345EED1E-E16F-46C9-88ED-62A0C9DC132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3" y="532225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4" name="Flowchart: Connector 83">
                              <a:extLst>
                                <a:ext uri="{FF2B5EF4-FFF2-40B4-BE49-F238E27FC236}">
                                  <a16:creationId xmlns:a16="http://schemas.microsoft.com/office/drawing/2014/main" id="{527B80FC-103D-4B4C-A8FE-002D2381A47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4" y="785174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5" name="Flowchart: Connector 84">
                              <a:extLst>
                                <a:ext uri="{FF2B5EF4-FFF2-40B4-BE49-F238E27FC236}">
                                  <a16:creationId xmlns:a16="http://schemas.microsoft.com/office/drawing/2014/main" id="{74D1351C-1FBB-43BF-B816-72263F59D5A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4" y="1035029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6" name="Flowchart: Connector 85">
                              <a:extLst>
                                <a:ext uri="{FF2B5EF4-FFF2-40B4-BE49-F238E27FC236}">
                                  <a16:creationId xmlns:a16="http://schemas.microsoft.com/office/drawing/2014/main" id="{C32F2E36-566E-4DAB-8B0C-05B365DF7E4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5911" y="1284884"/>
                              <a:ext cx="289660" cy="284483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bg1"/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</p:grpSp>
                    </p:grpSp>
                    <p:cxnSp>
                      <p:nvCxnSpPr>
                        <p:cNvPr id="190" name="Straight Arrow Connector 189">
                          <a:extLst>
                            <a:ext uri="{FF2B5EF4-FFF2-40B4-BE49-F238E27FC236}">
                              <a16:creationId xmlns:a16="http://schemas.microsoft.com/office/drawing/2014/main" id="{6FC7175F-2CCC-4BF8-96BD-7A3A1BE52330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rot="16200000" flipH="1">
                          <a:off x="5825806" y="5629319"/>
                          <a:ext cx="0" cy="453390"/>
                        </a:xfrm>
                        <a:prstGeom prst="straightConnector1">
                          <a:avLst/>
                        </a:prstGeom>
                        <a:ln w="19050">
                          <a:solidFill>
                            <a:srgbClr val="C00000"/>
                          </a:solidFill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192" name="Group 191">
                          <a:extLst>
                            <a:ext uri="{FF2B5EF4-FFF2-40B4-BE49-F238E27FC236}">
                              <a16:creationId xmlns:a16="http://schemas.microsoft.com/office/drawing/2014/main" id="{AB013A0A-BA15-408F-B6C2-88E44608BB1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152630" y="5501773"/>
                          <a:ext cx="1177424" cy="447675"/>
                          <a:chOff x="35545" y="0"/>
                          <a:chExt cx="870439" cy="448799"/>
                        </a:xfrm>
                      </p:grpSpPr>
                      <p:sp>
                        <p:nvSpPr>
                          <p:cNvPr id="193" name="Rectangle: Rounded Corners 192">
                            <a:extLst>
                              <a:ext uri="{FF2B5EF4-FFF2-40B4-BE49-F238E27FC236}">
                                <a16:creationId xmlns:a16="http://schemas.microsoft.com/office/drawing/2014/main" id="{3EB69F58-62F9-4E44-AA77-619CBDCDCCE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5545" y="0"/>
                            <a:ext cx="870439" cy="448799"/>
                          </a:xfrm>
                          <a:prstGeom prst="roundRect">
                            <a:avLst/>
                          </a:prstGeom>
                          <a:solidFill>
                            <a:schemeClr val="bg1">
                              <a:lumMod val="95000"/>
                            </a:schemeClr>
                          </a:solidFill>
                          <a:ln w="63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mc:AlternateContent xmlns:mc="http://schemas.openxmlformats.org/markup-compatibility/2006" xmlns:a14="http://schemas.microsoft.com/office/drawing/2010/main">
                        <mc:Choice Requires="a14">
                          <p:sp>
                            <p:nvSpPr>
                              <p:cNvPr id="194" name="TextBox 10">
                                <a:extLst>
                                  <a:ext uri="{FF2B5EF4-FFF2-40B4-BE49-F238E27FC236}">
                                    <a16:creationId xmlns:a16="http://schemas.microsoft.com/office/drawing/2014/main" id="{590D672A-4078-4157-BAE0-17C168F112E3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105976" y="72745"/>
                                <a:ext cx="754794" cy="277937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noAutofit/>
                              </a:bodyPr>
                              <a:lstStyle/>
                              <a:p>
                                <a:pPr marL="0" marR="0" algn="ctr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</a:pPr>
                                <a14:m>
                                  <m:oMathPara xmlns:m="http://schemas.openxmlformats.org/officeDocument/2006/math">
                                    <m:oMathParaPr>
                                      <m:jc m:val="centerGroup"/>
                                    </m:oMathParaPr>
                                    <m:oMath xmlns:m="http://schemas.openxmlformats.org/officeDocument/2006/math">
                                      <m:r>
                                        <a:rPr lang="en-US" sz="1200" b="0" i="1" smtClean="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𝑁𝑒𝑢𝑟𝑎𝑙</m:t>
                                      </m:r>
                                      <m:r>
                                        <a:rPr lang="en-US" sz="1200" b="0" i="1" smtClean="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sz="1200" b="0" i="1" smtClean="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𝑁𝑒𝑡</m:t>
                                      </m:r>
                                    </m:oMath>
                                  </m:oMathPara>
                                </a14:m>
                                <a:endParaRPr lang="en-US" sz="1200">
                                  <a:effectLst/>
                                  <a:latin typeface="Times New Roman" panose="02020603050405020304" pitchFamily="18" charset="0"/>
                                  <a:ea typeface="Times New Roman" panose="02020603050405020304" pitchFamily="18" charset="0"/>
                                </a:endParaRPr>
                              </a:p>
                            </p:txBody>
                          </p:sp>
                        </mc:Choice>
                        <mc:Fallback xmlns="">
                          <p:sp>
                            <p:nvSpPr>
                              <p:cNvPr id="194" name="TextBox 10">
                                <a:extLst>
                                  <a:ext uri="{FF2B5EF4-FFF2-40B4-BE49-F238E27FC236}">
                                    <a16:creationId xmlns:a16="http://schemas.microsoft.com/office/drawing/2014/main" id="{590D672A-4078-4157-BAE0-17C168F112E3}"/>
                                  </a:ext>
                                </a:extLst>
                              </p:cNvPr>
                              <p:cNvSpPr txBox="1">
                                <a:spLocks noRot="1" noChangeAspect="1" noMove="1" noResize="1" noEditPoints="1" noAdjustHandles="1" noChangeArrowheads="1" noChangeShapeType="1" noTextEdit="1"/>
                              </p:cNvSpPr>
                              <p:nvPr/>
                            </p:nvSpPr>
                            <p:spPr>
                              <a:xfrm>
                                <a:off x="105976" y="72745"/>
                                <a:ext cx="754794" cy="277937"/>
                              </a:xfrm>
                              <a:prstGeom prst="rect">
                                <a:avLst/>
                              </a:prstGeom>
                              <a:blipFill>
                                <a:blip r:embed="rId20"/>
                                <a:stretch>
                                  <a:fillRect/>
                                </a:stretch>
                              </a:blipFill>
                            </p:spPr>
                            <p:txBody>
                              <a:bodyPr/>
                              <a:lstStyle/>
                              <a:p>
                                <a:r>
                                  <a:rPr lang="en-US">
                                    <a:noFill/>
                                  </a:rPr>
                                  <a:t> </a:t>
                                </a:r>
                              </a:p>
                            </p:txBody>
                          </p:sp>
                        </mc:Fallback>
                      </mc:AlternateContent>
                    </p:grpSp>
                    <p:grpSp>
                      <p:nvGrpSpPr>
                        <p:cNvPr id="210" name="Group 209">
                          <a:extLst>
                            <a:ext uri="{FF2B5EF4-FFF2-40B4-BE49-F238E27FC236}">
                              <a16:creationId xmlns:a16="http://schemas.microsoft.com/office/drawing/2014/main" id="{A2265995-8FC1-4644-B446-1ED649941B5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452374" y="5821041"/>
                          <a:ext cx="979763" cy="511907"/>
                          <a:chOff x="1751031" y="118792"/>
                          <a:chExt cx="980186" cy="511907"/>
                        </a:xfrm>
                      </p:grpSpPr>
                      <p:cxnSp>
                        <p:nvCxnSpPr>
                          <p:cNvPr id="211" name="Straight Arrow Connector 210">
                            <a:extLst>
                              <a:ext uri="{FF2B5EF4-FFF2-40B4-BE49-F238E27FC236}">
                                <a16:creationId xmlns:a16="http://schemas.microsoft.com/office/drawing/2014/main" id="{8B1039BB-5496-4015-AAB5-5683A1D34F4A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1751031" y="366395"/>
                            <a:ext cx="980186" cy="0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rgbClr val="C00000"/>
                            </a:solidFill>
                            <a:tailEnd type="triangle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212" name="Group 211">
                            <a:extLst>
                              <a:ext uri="{FF2B5EF4-FFF2-40B4-BE49-F238E27FC236}">
                                <a16:creationId xmlns:a16="http://schemas.microsoft.com/office/drawing/2014/main" id="{21F62F41-4739-4253-B3B4-A9810923B69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990829" y="118792"/>
                            <a:ext cx="468017" cy="511907"/>
                            <a:chOff x="116402" y="118960"/>
                            <a:chExt cx="468411" cy="512635"/>
                          </a:xfrm>
                        </p:grpSpPr>
                        <p:sp>
                          <p:nvSpPr>
                            <p:cNvPr id="213" name="Trapezoid 212">
                              <a:extLst>
                                <a:ext uri="{FF2B5EF4-FFF2-40B4-BE49-F238E27FC236}">
                                  <a16:creationId xmlns:a16="http://schemas.microsoft.com/office/drawing/2014/main" id="{BFDCF4FE-C790-45BC-B5AA-127FFCD2D17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6200000">
                              <a:off x="95245" y="196640"/>
                              <a:ext cx="512635" cy="357276"/>
                            </a:xfrm>
                            <a:prstGeom prst="trapezoid">
                              <a:avLst/>
                            </a:prstGeom>
                            <a:solidFill>
                              <a:schemeClr val="bg1">
                                <a:lumMod val="95000"/>
                              </a:schemeClr>
                            </a:solidFill>
                            <a:ln w="63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214" name="TextBox 10">
                                  <a:extLst>
                                    <a:ext uri="{FF2B5EF4-FFF2-40B4-BE49-F238E27FC236}">
                                      <a16:creationId xmlns:a16="http://schemas.microsoft.com/office/drawing/2014/main" id="{3F35E5CE-0381-432B-82BA-05D2A5C3CDFA}"/>
                                    </a:ext>
                                  </a:extLst>
                                </p:cNvPr>
                                <p:cNvSpPr txBox="1"/>
                                <p:nvPr/>
                              </p:nvSpPr>
                              <p:spPr>
                                <a:xfrm>
                                  <a:off x="116402" y="198468"/>
                                  <a:ext cx="468411" cy="359410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noAutofit/>
                                </a:bodyPr>
                                <a:lstStyle/>
                                <a:p>
                                  <a:pPr marL="0" marR="0" algn="ctr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</a:pPr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r>
                                          <a:rPr lang="en-US" sz="1600" i="1" kern="120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𝐺</m:t>
                                        </m:r>
                                      </m:oMath>
                                    </m:oMathPara>
                                  </a14:m>
                                  <a:endParaRPr lang="en-US" sz="1200">
                                    <a:effectLst/>
                                    <a:latin typeface="Times New Roman" panose="02020603050405020304" pitchFamily="18" charset="0"/>
                                    <a:ea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214" name="TextBox 10">
                                  <a:extLst>
                                    <a:ext uri="{FF2B5EF4-FFF2-40B4-BE49-F238E27FC236}">
                                      <a16:creationId xmlns:a16="http://schemas.microsoft.com/office/drawing/2014/main" id="{3F35E5CE-0381-432B-82BA-05D2A5C3CDFA}"/>
                                    </a:ext>
                                  </a:extLst>
                                </p:cNvPr>
                                <p:cNvSpPr txBox="1"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116402" y="198468"/>
                                  <a:ext cx="468411" cy="359410"/>
                                </a:xfrm>
                                <a:prstGeom prst="rect">
                                  <a:avLst/>
                                </a:prstGeom>
                                <a:blipFill>
                                  <a:blip r:embed="rId21"/>
                                  <a:stretch>
                                    <a:fillRect/>
                                  </a:stretch>
                                </a:blipFill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</p:grpSp>
                    </p:grpSp>
                    <p:pic>
                      <p:nvPicPr>
                        <p:cNvPr id="230" name="Picture 4" descr="http://icons.iconarchive.com/icons/designbolts/free-male-avatars/icons-390.jpg">
                          <a:extLst>
                            <a:ext uri="{FF2B5EF4-FFF2-40B4-BE49-F238E27FC236}">
                              <a16:creationId xmlns:a16="http://schemas.microsoft.com/office/drawing/2014/main" id="{17F09FBE-328F-4679-B575-477A1894F76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67757" t="50092" r="1872" b="4266"/>
                        <a:stretch/>
                      </p:blipFill>
                      <p:spPr bwMode="auto">
                        <a:xfrm>
                          <a:off x="2436427" y="5600525"/>
                          <a:ext cx="497923" cy="4988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grpSp>
                </p:grpSp>
                <p:sp>
                  <p:nvSpPr>
                    <p:cNvPr id="33" name="Flowchart: Connector 32">
                      <a:extLst>
                        <a:ext uri="{FF2B5EF4-FFF2-40B4-BE49-F238E27FC236}">
                          <a16:creationId xmlns:a16="http://schemas.microsoft.com/office/drawing/2014/main" id="{376F711D-AC2C-4F30-AC4F-6F604B8DFB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43540" y="5247544"/>
                      <a:ext cx="46355" cy="43815"/>
                    </a:xfrm>
                    <a:prstGeom prst="flowChartConnector">
                      <a:avLst/>
                    </a:prstGeom>
                    <a:solidFill>
                      <a:schemeClr val="tx1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pic>
              <p:nvPicPr>
                <p:cNvPr id="205" name="Picture 14" descr="Image result for right symbol">
                  <a:extLst>
                    <a:ext uri="{FF2B5EF4-FFF2-40B4-BE49-F238E27FC236}">
                      <a16:creationId xmlns:a16="http://schemas.microsoft.com/office/drawing/2014/main" id="{C9F8D061-51C8-48FB-8A03-54A3CC69AA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817" t="31065" r="8739" b="26851"/>
                <a:stretch/>
              </p:blipFill>
              <p:spPr bwMode="auto">
                <a:xfrm>
                  <a:off x="2100257" y="5777930"/>
                  <a:ext cx="234950" cy="2444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cxnSp>
            <p:nvCxnSpPr>
              <p:cNvPr id="206" name="Straight Arrow Connector 205">
                <a:extLst>
                  <a:ext uri="{FF2B5EF4-FFF2-40B4-BE49-F238E27FC236}">
                    <a16:creationId xmlns:a16="http://schemas.microsoft.com/office/drawing/2014/main" id="{A594EC02-D0CD-444A-8CA0-290DAE753A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65985" y="5627018"/>
                <a:ext cx="1293208" cy="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9" name="TextBox 10">
                  <a:extLst>
                    <a:ext uri="{FF2B5EF4-FFF2-40B4-BE49-F238E27FC236}">
                      <a16:creationId xmlns:a16="http://schemas.microsoft.com/office/drawing/2014/main" id="{3820AD8F-2178-4004-A77B-8823B24C9942}"/>
                    </a:ext>
                  </a:extLst>
                </p:cNvPr>
                <p:cNvSpPr txBox="1"/>
                <p:nvPr/>
              </p:nvSpPr>
              <p:spPr>
                <a:xfrm>
                  <a:off x="729121" y="5421532"/>
                  <a:ext cx="6789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tx1"/>
                      </a:solidFill>
                    </a:rPr>
                    <a:t>user 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oMath>
                  </a14:m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9" name="TextBox 10">
                  <a:extLst>
                    <a:ext uri="{FF2B5EF4-FFF2-40B4-BE49-F238E27FC236}">
                      <a16:creationId xmlns:a16="http://schemas.microsoft.com/office/drawing/2014/main" id="{3820AD8F-2178-4004-A77B-8823B24C99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121" y="5421532"/>
                  <a:ext cx="678905" cy="307777"/>
                </a:xfrm>
                <a:prstGeom prst="rect">
                  <a:avLst/>
                </a:prstGeom>
                <a:blipFill>
                  <a:blip r:embed="rId26"/>
                  <a:stretch>
                    <a:fillRect t="-1961" b="-1960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3990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 animBg="1"/>
      <p:bldP spid="20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1343D-A460-42DC-8327-77D96A69F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Multi-Task Learning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C427B-6FE5-4C93-A367-649863848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15999"/>
            <a:ext cx="11122891" cy="548549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Both </a:t>
            </a:r>
            <a:r>
              <a:rPr lang="en-US" dirty="0">
                <a:solidFill>
                  <a:srgbClr val="0070C0"/>
                </a:solidFill>
              </a:rPr>
              <a:t>Generation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Recommender</a:t>
            </a:r>
            <a:r>
              <a:rPr lang="en-US" dirty="0"/>
              <a:t> tasks depend on each other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Generated user preferences are used for recommendations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Recommendation errors are used to learn the Generator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Both tasks are learned as an </a:t>
            </a:r>
            <a:r>
              <a:rPr lang="en-US" sz="2400" b="1" dirty="0"/>
              <a:t>end-to-end process</a:t>
            </a:r>
            <a:r>
              <a:rPr lang="en-US" sz="2400" dirty="0"/>
              <a:t> in a </a:t>
            </a:r>
            <a:r>
              <a:rPr lang="en-US" sz="2400" b="1" dirty="0"/>
              <a:t>multi-task learning environment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FE25A2-0E69-4B72-AD13-94BB4DDB0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16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672DEB-F302-4195-A9D7-D0EF1EC1A808}"/>
              </a:ext>
            </a:extLst>
          </p:cNvPr>
          <p:cNvGrpSpPr/>
          <p:nvPr/>
        </p:nvGrpSpPr>
        <p:grpSpPr>
          <a:xfrm>
            <a:off x="2675992" y="3246119"/>
            <a:ext cx="6789897" cy="2096327"/>
            <a:chOff x="2675992" y="3474718"/>
            <a:chExt cx="6789897" cy="2096327"/>
          </a:xfrm>
        </p:grpSpPr>
        <p:pic>
          <p:nvPicPr>
            <p:cNvPr id="1036" name="Picture 12" descr="Image result for round back and forth arrows">
              <a:extLst>
                <a:ext uri="{FF2B5EF4-FFF2-40B4-BE49-F238E27FC236}">
                  <a16:creationId xmlns:a16="http://schemas.microsoft.com/office/drawing/2014/main" id="{F3239268-094F-45B4-BA97-4E6F7F57C2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78" b="14256"/>
            <a:stretch/>
          </p:blipFill>
          <p:spPr bwMode="auto">
            <a:xfrm>
              <a:off x="5701162" y="4077022"/>
              <a:ext cx="623419" cy="4497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6157D0C-B994-454A-A222-98A648A1A56A}"/>
                </a:ext>
              </a:extLst>
            </p:cNvPr>
            <p:cNvGrpSpPr/>
            <p:nvPr/>
          </p:nvGrpSpPr>
          <p:grpSpPr>
            <a:xfrm>
              <a:off x="2675992" y="3474718"/>
              <a:ext cx="2164955" cy="2096327"/>
              <a:chOff x="2512705" y="3474718"/>
              <a:chExt cx="2164955" cy="209632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1C891E4-1A8F-4372-AEC2-80E410032F4A}"/>
                  </a:ext>
                </a:extLst>
              </p:cNvPr>
              <p:cNvGrpSpPr/>
              <p:nvPr/>
            </p:nvGrpSpPr>
            <p:grpSpPr>
              <a:xfrm>
                <a:off x="2853701" y="5201690"/>
                <a:ext cx="1482961" cy="369355"/>
                <a:chOff x="10109106" y="2158639"/>
                <a:chExt cx="1671966" cy="434109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1661B2DB-0FD1-4521-A855-5266D40290BA}"/>
                    </a:ext>
                  </a:extLst>
                </p:cNvPr>
                <p:cNvSpPr/>
                <p:nvPr/>
              </p:nvSpPr>
              <p:spPr>
                <a:xfrm>
                  <a:off x="10109106" y="2158639"/>
                  <a:ext cx="1671966" cy="43410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EBD543B-8423-49F7-908B-137D2E5212E5}"/>
                    </a:ext>
                  </a:extLst>
                </p:cNvPr>
                <p:cNvSpPr txBox="1"/>
                <p:nvPr/>
              </p:nvSpPr>
              <p:spPr>
                <a:xfrm>
                  <a:off x="10333932" y="2171280"/>
                  <a:ext cx="1265766" cy="3288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accent1">
                          <a:lumMod val="75000"/>
                        </a:schemeClr>
                      </a:solidFill>
                      <a:latin typeface="Lemon" panose="02000000000000000000" pitchFamily="2" charset="0"/>
                    </a:rPr>
                    <a:t>Generation</a:t>
                  </a:r>
                </a:p>
              </p:txBody>
            </p:sp>
          </p:grp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509915F8-A177-4214-8F6B-0B90A9F207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12705" y="3474718"/>
                <a:ext cx="2164955" cy="16544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F784380-C8FB-4F94-876E-79B94942DEF6}"/>
                </a:ext>
              </a:extLst>
            </p:cNvPr>
            <p:cNvGrpSpPr/>
            <p:nvPr/>
          </p:nvGrpSpPr>
          <p:grpSpPr>
            <a:xfrm>
              <a:off x="7080628" y="3582296"/>
              <a:ext cx="2385261" cy="1890411"/>
              <a:chOff x="7548712" y="3582296"/>
              <a:chExt cx="2385261" cy="189041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035462E-9C03-4E82-873D-A1EC93D17364}"/>
                  </a:ext>
                </a:extLst>
              </p:cNvPr>
              <p:cNvGrpSpPr/>
              <p:nvPr/>
            </p:nvGrpSpPr>
            <p:grpSpPr>
              <a:xfrm>
                <a:off x="7855340" y="5103352"/>
                <a:ext cx="1884218" cy="369355"/>
                <a:chOff x="9882907" y="3211945"/>
                <a:chExt cx="2124364" cy="434109"/>
              </a:xfrm>
            </p:grpSpPr>
            <p:sp>
              <p:nvSpPr>
                <p:cNvPr id="5" name="Rectangle: Rounded Corners 4">
                  <a:extLst>
                    <a:ext uri="{FF2B5EF4-FFF2-40B4-BE49-F238E27FC236}">
                      <a16:creationId xmlns:a16="http://schemas.microsoft.com/office/drawing/2014/main" id="{3B2D2EBD-8F4B-4BC4-A3F1-2C4C43BF98E2}"/>
                    </a:ext>
                  </a:extLst>
                </p:cNvPr>
                <p:cNvSpPr/>
                <p:nvPr/>
              </p:nvSpPr>
              <p:spPr>
                <a:xfrm>
                  <a:off x="9882908" y="3211945"/>
                  <a:ext cx="2124363" cy="43410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C81AAC17-25DF-47FA-A055-96F1CCB73CA1}"/>
                    </a:ext>
                  </a:extLst>
                </p:cNvPr>
                <p:cNvSpPr txBox="1"/>
                <p:nvPr/>
              </p:nvSpPr>
              <p:spPr>
                <a:xfrm>
                  <a:off x="9882907" y="3247899"/>
                  <a:ext cx="2124363" cy="3979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rgbClr val="0070C0"/>
                      </a:solidFill>
                      <a:latin typeface="Lemon" panose="02000000000000000000" pitchFamily="2" charset="0"/>
                    </a:rPr>
                    <a:t>Recommendation</a:t>
                  </a:r>
                </a:p>
              </p:txBody>
            </p:sp>
          </p:grp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7B457D1F-2A11-46D0-8805-FF195DF0E4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48712" y="3582296"/>
                <a:ext cx="2385261" cy="141747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72684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0FB4-912A-495E-B078-4D37BF55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10713-9126-40D4-BAB5-4A78095E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Background: Cross-network Recommender Systems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Research Problem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Solution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Methodology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Experimental Results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4223B-4DDB-4BA0-963A-4D2085CCB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3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CD39-0AE0-4D87-A691-B449D423C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Dataset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32B7A9B-422C-455C-9B22-9ADB28997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124702"/>
              </p:ext>
            </p:extLst>
          </p:nvPr>
        </p:nvGraphicFramePr>
        <p:xfrm>
          <a:off x="3307080" y="2050180"/>
          <a:ext cx="5890070" cy="2752824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3399302196"/>
                    </a:ext>
                  </a:extLst>
                </a:gridCol>
                <a:gridCol w="3741230">
                  <a:extLst>
                    <a:ext uri="{9D8B030D-6E8A-4147-A177-3AD203B41FA5}">
                      <a16:colId xmlns:a16="http://schemas.microsoft.com/office/drawing/2014/main" val="2668211265"/>
                    </a:ext>
                  </a:extLst>
                </a:gridCol>
              </a:tblGrid>
              <a:tr h="458804">
                <a:tc>
                  <a:txBody>
                    <a:bodyPr/>
                    <a:lstStyle/>
                    <a:p>
                      <a:r>
                        <a:rPr lang="en-US" sz="1600" dirty="0"/>
                        <a:t>Target network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6455328"/>
                  </a:ext>
                </a:extLst>
              </a:tr>
              <a:tr h="458804">
                <a:tc>
                  <a:txBody>
                    <a:bodyPr/>
                    <a:lstStyle/>
                    <a:p>
                      <a:r>
                        <a:rPr lang="en-US" sz="1600" dirty="0"/>
                        <a:t>Source network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2410269"/>
                  </a:ext>
                </a:extLst>
              </a:tr>
              <a:tr h="458804">
                <a:tc>
                  <a:txBody>
                    <a:bodyPr/>
                    <a:lstStyle/>
                    <a:p>
                      <a:r>
                        <a:rPr lang="en-US" sz="1600"/>
                        <a:t>Overlapped users</a:t>
                      </a:r>
                      <a:endParaRPr 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   2,372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861460"/>
                  </a:ext>
                </a:extLst>
              </a:tr>
              <a:tr h="458804">
                <a:tc>
                  <a:txBody>
                    <a:bodyPr/>
                    <a:lstStyle/>
                    <a:p>
                      <a:r>
                        <a:rPr lang="en-US" sz="1600" dirty="0"/>
                        <a:t>YouTube videos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   12,782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4774696"/>
                  </a:ext>
                </a:extLst>
              </a:tr>
              <a:tr h="458804">
                <a:tc>
                  <a:txBody>
                    <a:bodyPr/>
                    <a:lstStyle/>
                    <a:p>
                      <a:r>
                        <a:rPr lang="en-US" sz="1600" b="0" dirty="0"/>
                        <a:t>Tweets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SG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2,822,112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2804965"/>
                  </a:ext>
                </a:extLst>
              </a:tr>
              <a:tr h="458804">
                <a:tc>
                  <a:txBody>
                    <a:bodyPr/>
                    <a:lstStyle/>
                    <a:p>
                      <a:r>
                        <a:rPr lang="en-US" sz="1600" dirty="0"/>
                        <a:t>Dataset span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   2 years (2015–2017)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1267850"/>
                  </a:ext>
                </a:extLst>
              </a:tr>
            </a:tbl>
          </a:graphicData>
        </a:graphic>
      </p:graphicFrame>
      <p:pic>
        <p:nvPicPr>
          <p:cNvPr id="13" name="Picture 2" descr="Image result for twitter and youtube logos">
            <a:extLst>
              <a:ext uri="{FF2B5EF4-FFF2-40B4-BE49-F238E27FC236}">
                <a16:creationId xmlns:a16="http://schemas.microsoft.com/office/drawing/2014/main" id="{6EB2F6F9-8396-4A05-A62D-934FE7F9AC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12" r="34445"/>
          <a:stretch/>
        </p:blipFill>
        <p:spPr bwMode="auto">
          <a:xfrm>
            <a:off x="5733565" y="2571034"/>
            <a:ext cx="362435" cy="32315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twitter and youtube logos">
            <a:extLst>
              <a:ext uri="{FF2B5EF4-FFF2-40B4-BE49-F238E27FC236}">
                <a16:creationId xmlns:a16="http://schemas.microsoft.com/office/drawing/2014/main" id="{A414986F-6028-41D0-A272-40B7F59008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10" t="-1745" r="-1853" b="-1034"/>
          <a:stretch/>
        </p:blipFill>
        <p:spPr bwMode="auto">
          <a:xfrm>
            <a:off x="5733564" y="2095758"/>
            <a:ext cx="362433" cy="33213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F652B4-1486-4729-B505-7D349C128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520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1DD79-CE0D-4001-B4CE-39578757B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6F11931-61AC-4639-88DE-A6B202FC624A}"/>
              </a:ext>
            </a:extLst>
          </p:cNvPr>
          <p:cNvGraphicFramePr>
            <a:graphicFrameLocks/>
          </p:cNvGraphicFramePr>
          <p:nvPr/>
        </p:nvGraphicFramePr>
        <p:xfrm>
          <a:off x="1540449" y="1192809"/>
          <a:ext cx="3455409" cy="2863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D7105E7-2235-4AA4-B567-5E709FF8346A}"/>
              </a:ext>
            </a:extLst>
          </p:cNvPr>
          <p:cNvGraphicFramePr>
            <a:graphicFrameLocks/>
          </p:cNvGraphicFramePr>
          <p:nvPr/>
        </p:nvGraphicFramePr>
        <p:xfrm>
          <a:off x="7036377" y="1188937"/>
          <a:ext cx="3455408" cy="2866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6B518E0E-CA29-498C-AB45-6698E9542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9903" y="787213"/>
            <a:ext cx="6301393" cy="25807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85B2DED-77F3-4DCC-A419-ABA42B13019D}"/>
              </a:ext>
            </a:extLst>
          </p:cNvPr>
          <p:cNvGrpSpPr/>
          <p:nvPr/>
        </p:nvGrpSpPr>
        <p:grpSpPr>
          <a:xfrm>
            <a:off x="741780" y="4865891"/>
            <a:ext cx="3580194" cy="1204247"/>
            <a:chOff x="603529" y="5427866"/>
            <a:chExt cx="3580194" cy="120424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937B61C-CB88-41C9-B3D7-452175B01225}"/>
                </a:ext>
              </a:extLst>
            </p:cNvPr>
            <p:cNvGrpSpPr/>
            <p:nvPr/>
          </p:nvGrpSpPr>
          <p:grpSpPr>
            <a:xfrm>
              <a:off x="631478" y="6324336"/>
              <a:ext cx="3288427" cy="307777"/>
              <a:chOff x="8131115" y="6214953"/>
              <a:chExt cx="3288427" cy="307777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C394D816-F155-4C96-A73F-9E7A5039B7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46114" t="78902" r="50600" b="16543"/>
              <a:stretch/>
            </p:blipFill>
            <p:spPr>
              <a:xfrm>
                <a:off x="8131115" y="6294723"/>
                <a:ext cx="273612" cy="208183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7EA636-6D39-45DD-BBA3-20D88FABEF20}"/>
                  </a:ext>
                </a:extLst>
              </p:cNvPr>
              <p:cNvSpPr txBox="1"/>
              <p:nvPr/>
            </p:nvSpPr>
            <p:spPr>
              <a:xfrm>
                <a:off x="8477455" y="6214953"/>
                <a:ext cx="29420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NUBPR-NO : Target network data only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90EBF9A-1DD5-4514-A3D3-E33D9DA7250A}"/>
                </a:ext>
              </a:extLst>
            </p:cNvPr>
            <p:cNvGrpSpPr/>
            <p:nvPr/>
          </p:nvGrpSpPr>
          <p:grpSpPr>
            <a:xfrm>
              <a:off x="603529" y="5878458"/>
              <a:ext cx="3580194" cy="307777"/>
              <a:chOff x="3023755" y="6311066"/>
              <a:chExt cx="3580194" cy="307777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530395-013F-40F4-8187-529241ED3893}"/>
                  </a:ext>
                </a:extLst>
              </p:cNvPr>
              <p:cNvSpPr txBox="1"/>
              <p:nvPr/>
            </p:nvSpPr>
            <p:spPr>
              <a:xfrm>
                <a:off x="3403329" y="6311066"/>
                <a:ext cx="320062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Proposed    : Synthetically generated data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8E64020-7D78-4729-8C75-11FA4F31DF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2363" t="79674" r="63901" b="16543"/>
              <a:stretch/>
            </p:blipFill>
            <p:spPr>
              <a:xfrm>
                <a:off x="3023755" y="6430493"/>
                <a:ext cx="311118" cy="172851"/>
              </a:xfrm>
              <a:prstGeom prst="rect">
                <a:avLst/>
              </a:prstGeom>
            </p:spPr>
          </p:pic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12C1364-3499-46B9-86BF-C25B154772CC}"/>
                </a:ext>
              </a:extLst>
            </p:cNvPr>
            <p:cNvGrpSpPr/>
            <p:nvPr/>
          </p:nvGrpSpPr>
          <p:grpSpPr>
            <a:xfrm>
              <a:off x="633152" y="5427866"/>
              <a:ext cx="3061123" cy="307777"/>
              <a:chOff x="335837" y="6283611"/>
              <a:chExt cx="3061123" cy="307777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CE98926-86DF-419D-B992-44CA071FDCA1}"/>
                  </a:ext>
                </a:extLst>
              </p:cNvPr>
              <p:cNvSpPr txBox="1"/>
              <p:nvPr/>
            </p:nvSpPr>
            <p:spPr>
              <a:xfrm>
                <a:off x="697118" y="6283611"/>
                <a:ext cx="26998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NUBPR-O    : Fully overlapped data</a:t>
                </a:r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36CD2D1E-72E8-4FFA-A936-B020E7BD24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18828" t="78901" r="77338" b="16543"/>
              <a:stretch/>
            </p:blipFill>
            <p:spPr>
              <a:xfrm>
                <a:off x="335837" y="6359860"/>
                <a:ext cx="319371" cy="208183"/>
              </a:xfrm>
              <a:prstGeom prst="rect">
                <a:avLst/>
              </a:prstGeom>
            </p:spPr>
          </p:pic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B6CEBDB-B660-4BEC-8526-D48BE86F1A48}"/>
              </a:ext>
            </a:extLst>
          </p:cNvPr>
          <p:cNvGrpSpPr/>
          <p:nvPr/>
        </p:nvGrpSpPr>
        <p:grpSpPr>
          <a:xfrm>
            <a:off x="897339" y="2314526"/>
            <a:ext cx="6028869" cy="307777"/>
            <a:chOff x="595986" y="2875900"/>
            <a:chExt cx="5982603" cy="30777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AA6028E-8677-4590-A5D9-A195742874D9}"/>
                </a:ext>
              </a:extLst>
            </p:cNvPr>
            <p:cNvSpPr txBox="1"/>
            <p:nvPr/>
          </p:nvSpPr>
          <p:spPr>
            <a:xfrm>
              <a:off x="595986" y="2875900"/>
              <a:ext cx="3946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HR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857C03C-D7F7-49A4-957D-819417F9785C}"/>
                </a:ext>
              </a:extLst>
            </p:cNvPr>
            <p:cNvSpPr txBox="1"/>
            <p:nvPr/>
          </p:nvSpPr>
          <p:spPr>
            <a:xfrm>
              <a:off x="5959509" y="2875900"/>
              <a:ext cx="6190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NDCG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BBD55E-7B9D-418A-AAF7-9B6BA5DA2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19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4F75E87-DDE2-49DC-8A6D-109494C332E1}"/>
              </a:ext>
            </a:extLst>
          </p:cNvPr>
          <p:cNvGrpSpPr/>
          <p:nvPr/>
        </p:nvGrpSpPr>
        <p:grpSpPr>
          <a:xfrm>
            <a:off x="4998184" y="4583111"/>
            <a:ext cx="6625243" cy="1864972"/>
            <a:chOff x="4433583" y="4397025"/>
            <a:chExt cx="6958932" cy="1864972"/>
          </a:xfrm>
        </p:grpSpPr>
        <p:graphicFrame>
          <p:nvGraphicFramePr>
            <p:cNvPr id="24" name="Chart 23">
              <a:extLst>
                <a:ext uri="{FF2B5EF4-FFF2-40B4-BE49-F238E27FC236}">
                  <a16:creationId xmlns:a16="http://schemas.microsoft.com/office/drawing/2014/main" id="{31EA7B19-A41D-4712-B3AF-2DEC26015972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433583" y="4397025"/>
            <a:ext cx="3278059" cy="18649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26" name="Chart 25">
              <a:extLst>
                <a:ext uri="{FF2B5EF4-FFF2-40B4-BE49-F238E27FC236}">
                  <a16:creationId xmlns:a16="http://schemas.microsoft.com/office/drawing/2014/main" id="{CF40E510-9315-4371-BFC3-4AC6DC32D0FA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988884" y="4397025"/>
            <a:ext cx="3403631" cy="18640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2753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B5DD0-AC65-4A8F-ADAC-1A2EA9E37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Contributions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E54FC-AE3A-4CD6-9F15-71350CAE1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5999"/>
            <a:ext cx="10977880" cy="54854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Introduced the novel recommendation task</a:t>
            </a:r>
          </a:p>
          <a:p>
            <a:pPr lvl="1"/>
            <a:r>
              <a:rPr lang="en-US" dirty="0"/>
              <a:t>Synthetically generate missing user preferences for recommendations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Proposed a novel Generative Adversarial Network (GAN) based architecture with,</a:t>
            </a:r>
          </a:p>
          <a:p>
            <a:pPr lvl="1"/>
            <a:r>
              <a:rPr lang="en-US" dirty="0"/>
              <a:t>Novel loss functions for the generator task</a:t>
            </a:r>
          </a:p>
          <a:p>
            <a:pPr lvl="1"/>
            <a:r>
              <a:rPr lang="en-US" dirty="0"/>
              <a:t>A user-based pairwise loss function for the recommender task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DC226-1707-4326-8366-B5073535F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396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Freeform: Shape 72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7" name="Freeform: Shape 74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https://www.freeiconspng.com/uploads/q-and-a-icon-11.jpeg">
            <a:extLst>
              <a:ext uri="{FF2B5EF4-FFF2-40B4-BE49-F238E27FC236}">
                <a16:creationId xmlns:a16="http://schemas.microsoft.com/office/drawing/2014/main" id="{36462D98-DCC1-4365-A0F8-A88FE030B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241" y="1245573"/>
            <a:ext cx="4105275" cy="290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4EB062-9B69-40B8-86CF-1589E6FC73DB}"/>
              </a:ext>
            </a:extLst>
          </p:cNvPr>
          <p:cNvSpPr/>
          <p:nvPr/>
        </p:nvSpPr>
        <p:spPr>
          <a:xfrm>
            <a:off x="4833257" y="5604934"/>
            <a:ext cx="7043057" cy="1253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Dilruk Perera</a:t>
            </a:r>
            <a:r>
              <a:rPr lang="en-US" dirty="0"/>
              <a:t>, and Roger Zimmermann, “</a:t>
            </a:r>
            <a:r>
              <a:rPr lang="en-US" dirty="0" err="1"/>
              <a:t>CnGAN</a:t>
            </a:r>
            <a:r>
              <a:rPr lang="en-US" dirty="0"/>
              <a:t>: Generative Adversarial Networks for Cross-network user preference generation for non-overlapped users,” </a:t>
            </a:r>
            <a:r>
              <a:rPr lang="en-US" b="1" dirty="0"/>
              <a:t>The Web Conference, WWW, 2019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B58745-27A7-4656-9CC0-07CDE998A3F0}"/>
              </a:ext>
            </a:extLst>
          </p:cNvPr>
          <p:cNvSpPr/>
          <p:nvPr/>
        </p:nvSpPr>
        <p:spPr>
          <a:xfrm>
            <a:off x="6831920" y="2696103"/>
            <a:ext cx="4385255" cy="11191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600"/>
              <a:t>Thank You !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351800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9B66F-30DC-413C-9553-ADECE4AD2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E88AA-BC60-46FF-97DC-7DA359F6B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BC67CB-42EF-491C-AF81-99FA08E8A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66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0F399-7A5D-45EE-975B-E410BA4B9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2273" y="2881745"/>
            <a:ext cx="2320636" cy="85407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/>
              <a:t>Appendices</a:t>
            </a:r>
            <a:endParaRPr lang="en-SG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B0715-B047-46AC-B7B7-E948D2731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73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74502" y="1371605"/>
                <a:ext cx="8286078" cy="5005445"/>
              </a:xfrm>
            </p:spPr>
            <p:txBody>
              <a:bodyPr/>
              <a:lstStyle/>
              <a:p>
                <a:pPr marL="457200" indent="-457200">
                  <a:spcBef>
                    <a:spcPts val="600"/>
                  </a:spcBef>
                </a:pPr>
                <a:r>
                  <a:rPr lang="en-AU" sz="2000" dirty="0">
                    <a:latin typeface="Georgia" pitchFamily="18" charset="0"/>
                  </a:rPr>
                  <a:t>Recommending similar items result in high accuracy, but are less useful and interesting.</a:t>
                </a:r>
                <a:endParaRPr lang="en-US" sz="2000" dirty="0">
                  <a:latin typeface="Georgia" pitchFamily="18" charset="0"/>
                </a:endParaRPr>
              </a:p>
              <a:p>
                <a:pPr marL="457200" indent="-457200">
                  <a:spcBef>
                    <a:spcPts val="600"/>
                  </a:spcBef>
                </a:pPr>
                <a:endParaRPr lang="en-AU" sz="1800" dirty="0">
                  <a:solidFill>
                    <a:srgbClr val="000000"/>
                  </a:solidFill>
                  <a:latin typeface="Georgia" pitchFamily="18" charset="0"/>
                  <a:ea typeface="Cambria Math"/>
                </a:endParaRPr>
              </a:p>
              <a:p>
                <a:pPr marL="457200" indent="-457200">
                  <a:spcBef>
                    <a:spcPts val="600"/>
                  </a:spcBef>
                </a:pPr>
                <a:endParaRPr lang="en-AU" sz="1800" dirty="0">
                  <a:solidFill>
                    <a:srgbClr val="000000"/>
                  </a:solidFill>
                  <a:latin typeface="Georgia" pitchFamily="18" charset="0"/>
                  <a:ea typeface="Cambria Math"/>
                </a:endParaRPr>
              </a:p>
              <a:p>
                <a:pPr marL="457200" indent="-457200">
                  <a:spcBef>
                    <a:spcPts val="600"/>
                  </a:spcBef>
                </a:pPr>
                <a:endParaRPr lang="en-AU" sz="1800" dirty="0">
                  <a:solidFill>
                    <a:srgbClr val="000000"/>
                  </a:solidFill>
                  <a:latin typeface="Georgia" pitchFamily="18" charset="0"/>
                  <a:ea typeface="Cambria Math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        Where</a:t>
                </a:r>
                <a:r>
                  <a:rPr lang="en-AU" sz="1800" dirty="0">
                    <a:solidFill>
                      <a:srgbClr val="000000"/>
                    </a:solidFill>
                    <a:ea typeface="Cambria Math"/>
                  </a:rPr>
                  <a:t>, </a:t>
                </a:r>
              </a:p>
              <a:p>
                <a:pPr marL="0" lvl="3" indent="0">
                  <a:spcBef>
                    <a:spcPts val="600"/>
                  </a:spcBef>
                </a:pPr>
                <a:r>
                  <a:rPr lang="en-AU" dirty="0">
                    <a:solidFill>
                      <a:srgbClr val="000000"/>
                    </a:solidFill>
                    <a:ea typeface="Cambria Math"/>
                  </a:rPr>
                  <a:t>	 </a:t>
                </a:r>
                <a14:m>
                  <m:oMath xmlns:m="http://schemas.openxmlformats.org/officeDocument/2006/math">
                    <m:r>
                      <a:rPr lang="en-AU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en-US" dirty="0">
                    <a:latin typeface="Georgia" panose="02040502050405020303" pitchFamily="18" charset="0"/>
                  </a:rPr>
                  <a:t>: No. of videos in the list.</a:t>
                </a:r>
              </a:p>
              <a:p>
                <a:pPr>
                  <a:spcBef>
                    <a:spcPts val="600"/>
                  </a:spcBef>
                </a:pPr>
                <a:r>
                  <a:rPr lang="en-AU" sz="1800" dirty="0">
                    <a:solidFill>
                      <a:srgbClr val="000000"/>
                    </a:solidFill>
                    <a:ea typeface="Cambria Math"/>
                  </a:rPr>
                  <a:t>	 </a:t>
                </a:r>
                <a14:m>
                  <m:oMath xmlns:m="http://schemas.openxmlformats.org/officeDocument/2006/math">
                    <m:r>
                      <a:rPr lang="en-AU" sz="1800" i="1">
                        <a:solidFill>
                          <a:srgbClr val="000000"/>
                        </a:solidFill>
                        <a:latin typeface="Cambria Math"/>
                      </a:rPr>
                      <m:t>𝑠𝑖𝑚</m:t>
                    </m:r>
                    <m:d>
                      <m:dPr>
                        <m:ctrlPr>
                          <a:rPr lang="en-AU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AU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8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AU" sz="18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AU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8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AU" sz="18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sz="1800" dirty="0">
                    <a:solidFill>
                      <a:srgbClr val="000000"/>
                    </a:solidFill>
                    <a:ea typeface="Cambria Math"/>
                  </a:rPr>
                  <a:t>: </a:t>
                </a:r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Normalized similarity measure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videos.</a:t>
                </a:r>
              </a:p>
              <a:p>
                <a:pPr marL="457200" indent="-457200">
                  <a:spcBef>
                    <a:spcPts val="600"/>
                  </a:spcBef>
                </a:pPr>
                <a:endParaRPr lang="en-US" sz="2400" dirty="0">
                  <a:latin typeface="Georgia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4502" y="1371605"/>
                <a:ext cx="8286078" cy="5005445"/>
              </a:xfrm>
              <a:blipFill>
                <a:blip r:embed="rId3"/>
                <a:stretch>
                  <a:fillRect l="-662" t="-1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625114" y="2215224"/>
                <a:ext cx="5247462" cy="7993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AU" i="1">
                          <a:latin typeface="Cambria Math"/>
                        </a:rPr>
                        <m:t>𝐷𝑖𝑣𝑒𝑟𝑠𝑖𝑡𝑦</m:t>
                      </m:r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i="1">
                                  <a:latin typeface="Cambria Math"/>
                                </a:rPr>
                                <m:t>𝑅𝑒𝑐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</a:rPr>
                                <m:t>𝑙</m:t>
                              </m:r>
                            </m:sub>
                            <m:sup/>
                          </m:sSubSup>
                        </m:e>
                      </m:d>
                      <m:r>
                        <a:rPr lang="en-AU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  <a:ea typeface="Cambria Math"/>
                                </a:rPr>
                                <m:t>Σ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AU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AU" i="1">
                                      <a:latin typeface="Cambria Math"/>
                                    </a:rPr>
                                    <m:t> ∈ </m:t>
                                  </m:r>
                                  <m:sSub>
                                    <m:sSubPr>
                                      <m:ctrlPr>
                                        <a:rPr lang="en-AU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𝑅𝑒𝑐</m:t>
                                      </m:r>
                                    </m:e>
                                    <m:sub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r>
                                    <a:rPr lang="en-AU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AU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𝑖</m:t>
                                      </m:r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 ≠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AU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b>
                              </m:sSub>
                            </m:sub>
                          </m:sSub>
                          <m:r>
                            <a:rPr lang="en-AU" i="1">
                              <a:latin typeface="Cambria Math"/>
                            </a:rPr>
                            <m:t>(1 −</m:t>
                          </m:r>
                          <m:r>
                            <a:rPr lang="en-AU" i="1">
                              <a:latin typeface="Cambria Math"/>
                            </a:rPr>
                            <m:t>𝑠𝑖𝑚</m:t>
                          </m:r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AU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AU" i="1">
                                  <a:latin typeface="Cambria Math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AU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en-AU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AU" i="1">
                              <a:latin typeface="Cambria Math"/>
                            </a:rPr>
                            <m:t>𝑆</m:t>
                          </m:r>
                          <m:r>
                            <a:rPr lang="en-AU" i="1">
                              <a:latin typeface="Cambria Math"/>
                            </a:rPr>
                            <m:t>/2(</m:t>
                          </m:r>
                          <m:r>
                            <a:rPr lang="en-AU" i="1">
                              <a:latin typeface="Cambria Math"/>
                            </a:rPr>
                            <m:t>𝑠</m:t>
                          </m:r>
                          <m:r>
                            <a:rPr lang="en-AU" i="1">
                              <a:latin typeface="Cambria Math"/>
                            </a:rPr>
                            <m:t>−1)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114" y="2215224"/>
                <a:ext cx="5247462" cy="7993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 txBox="1">
            <a:spLocks/>
          </p:cNvSpPr>
          <p:nvPr/>
        </p:nvSpPr>
        <p:spPr bwMode="auto">
          <a:xfrm>
            <a:off x="2074500" y="287642"/>
            <a:ext cx="7827957" cy="91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3" rIns="91408" bIns="45703" numCol="1" anchor="ctr" anchorCtr="0" compatLnSpc="1">
            <a:prstTxWarp prst="textNoShape">
              <a:avLst/>
            </a:prstTxWarp>
          </a:bodyPr>
          <a:lstStyle>
            <a:lvl1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  <a:lvl2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2pPr>
            <a:lvl3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3pPr>
            <a:lvl4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4pPr>
            <a:lvl5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5pPr>
            <a:lvl6pPr marL="412212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6pPr>
            <a:lvl7pPr marL="824423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7pPr>
            <a:lvl8pPr marL="1236635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8pPr>
            <a:lvl9pPr marL="1648846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latin typeface="Georgia" pitchFamily="18" charset="0"/>
              </a:rPr>
              <a:t>Diversity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5BAB6-65D6-4BFB-B835-8C599C111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054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74502" y="1371605"/>
                <a:ext cx="8286078" cy="5005445"/>
              </a:xfrm>
            </p:spPr>
            <p:txBody>
              <a:bodyPr/>
              <a:lstStyle/>
              <a:p>
                <a:pPr marL="457200" indent="-457200">
                  <a:spcBef>
                    <a:spcPts val="600"/>
                  </a:spcBef>
                </a:pPr>
                <a:r>
                  <a:rPr lang="en-AU" sz="2000" dirty="0">
                    <a:latin typeface="Georgia" pitchFamily="18" charset="0"/>
                  </a:rPr>
                  <a:t>Extent of unfamiliarity between successfully recommended items.</a:t>
                </a:r>
                <a:endParaRPr lang="en-US" sz="2000" dirty="0">
                  <a:latin typeface="Georgia" pitchFamily="18" charset="0"/>
                </a:endParaRPr>
              </a:p>
              <a:p>
                <a:pPr marL="457200" indent="-457200">
                  <a:spcBef>
                    <a:spcPts val="600"/>
                  </a:spcBef>
                </a:pPr>
                <a:endParaRPr lang="en-AU" sz="1800" dirty="0">
                  <a:solidFill>
                    <a:srgbClr val="000000"/>
                  </a:solidFill>
                  <a:latin typeface="Georgia" pitchFamily="18" charset="0"/>
                  <a:ea typeface="Cambria Math"/>
                </a:endParaRPr>
              </a:p>
              <a:p>
                <a:pPr marL="457200" indent="-457200">
                  <a:spcBef>
                    <a:spcPts val="600"/>
                  </a:spcBef>
                </a:pPr>
                <a:endParaRPr lang="en-AU" sz="1800" dirty="0">
                  <a:solidFill>
                    <a:srgbClr val="000000"/>
                  </a:solidFill>
                  <a:latin typeface="Georgia" pitchFamily="18" charset="0"/>
                  <a:ea typeface="Cambria Math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        </a:t>
                </a:r>
              </a:p>
              <a:p>
                <a:pPr>
                  <a:spcBef>
                    <a:spcPts val="600"/>
                  </a:spcBef>
                </a:pPr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         Where</a:t>
                </a:r>
                <a:r>
                  <a:rPr lang="en-AU" sz="1800" dirty="0">
                    <a:solidFill>
                      <a:srgbClr val="000000"/>
                    </a:solidFill>
                    <a:ea typeface="Cambria Math"/>
                  </a:rPr>
                  <a:t>, </a:t>
                </a:r>
              </a:p>
              <a:p>
                <a:pPr>
                  <a:spcBef>
                    <a:spcPts val="600"/>
                  </a:spcBef>
                </a:pPr>
                <a:r>
                  <a:rPr lang="en-AU" sz="1800" dirty="0">
                    <a:solidFill>
                      <a:srgbClr val="000000"/>
                    </a:solidFill>
                    <a:ea typeface="Cambria Math"/>
                  </a:rPr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𝑅𝑒𝑐</m:t>
                        </m:r>
                      </m:e>
                      <m:sub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AU" sz="1800" dirty="0">
                    <a:solidFill>
                      <a:srgbClr val="000000"/>
                    </a:solidFill>
                    <a:ea typeface="Cambria Math"/>
                  </a:rPr>
                  <a:t>: </a:t>
                </a:r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Recommended  video list.</a:t>
                </a:r>
              </a:p>
              <a:p>
                <a:pPr marL="982800" lvl="3" indent="0">
                  <a:spcBef>
                    <a:spcPts val="6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AU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𝑇𝑒𝑠</m:t>
                        </m:r>
                      </m:e>
                      <m:sub>
                        <m:r>
                          <a:rPr lang="en-AU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dirty="0">
                    <a:latin typeface="Georgia" panose="02040502050405020303" pitchFamily="18" charset="0"/>
                  </a:rPr>
                  <a:t>: Set of training set videos.</a:t>
                </a:r>
              </a:p>
              <a:p>
                <a:pPr marL="982800" lvl="3" indent="0">
                  <a:spcBef>
                    <a:spcPts val="6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AU">
                            <a:latin typeface="Cambria Math"/>
                            <a:ea typeface="Cambria Math"/>
                          </a:rPr>
                          <m:t>𝑇</m:t>
                        </m:r>
                        <m:r>
                          <a:rPr lang="en-AU" i="1">
                            <a:latin typeface="Cambria Math"/>
                            <a:ea typeface="Cambria Math"/>
                          </a:rPr>
                          <m:t>𝑟𝑎</m:t>
                        </m:r>
                      </m:e>
                      <m:sub>
                        <m:r>
                          <a:rPr lang="en-AU">
                            <a:latin typeface="Cambria Math"/>
                            <a:ea typeface="Cambria Math"/>
                          </a:rPr>
                          <m:t>𝑙</m:t>
                        </m:r>
                      </m:sub>
                    </m:sSub>
                    <m:r>
                      <a:rPr lang="en-AU" i="1">
                        <a:latin typeface="Cambria Math"/>
                        <a:ea typeface="Cambria Math"/>
                      </a:rPr>
                      <m:t>:</m:t>
                    </m:r>
                  </m:oMath>
                </a14:m>
                <a:r>
                  <a:rPr lang="en-US" dirty="0">
                    <a:latin typeface="Georgia" panose="02040502050405020303" pitchFamily="18" charset="0"/>
                  </a:rPr>
                  <a:t> Set of testing set vides.</a:t>
                </a:r>
                <a:endParaRPr lang="en-US" sz="2400" dirty="0">
                  <a:latin typeface="Georgia" pitchFamily="18" charset="0"/>
                </a:endParaRPr>
              </a:p>
              <a:p>
                <a:pPr marL="457200" indent="-457200">
                  <a:spcBef>
                    <a:spcPts val="600"/>
                  </a:spcBef>
                </a:pPr>
                <a:endParaRPr lang="en-US" sz="2400" dirty="0">
                  <a:latin typeface="Georgia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4502" y="1371605"/>
                <a:ext cx="8286078" cy="5005445"/>
              </a:xfrm>
              <a:blipFill>
                <a:blip r:embed="rId3"/>
                <a:stretch>
                  <a:fillRect l="-662" t="-1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625114" y="2083144"/>
                <a:ext cx="5265416" cy="6651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AU" i="1">
                          <a:latin typeface="Cambria Math"/>
                        </a:rPr>
                        <m:t>𝑁𝑜𝑣𝑒𝑙𝑡𝑦</m:t>
                      </m:r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i="1">
                                  <a:latin typeface="Cambria Math"/>
                                </a:rPr>
                                <m:t>𝑅𝑒𝑐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</a:rPr>
                                <m:t>𝑙</m:t>
                              </m:r>
                            </m:sub>
                            <m:sup/>
                          </m:sSubSup>
                        </m:e>
                      </m:d>
                      <m:r>
                        <a:rPr lang="en-AU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/>
                            </a:rPr>
                            <m:t>|</m:t>
                          </m:r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/>
                                </a:rPr>
                                <m:t>𝑅𝑒𝑐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</a:rPr>
                                <m:t>𝑙</m:t>
                              </m:r>
                            </m:sub>
                          </m:sSub>
                          <m:r>
                            <a:rPr lang="en-AU" i="1">
                              <a:latin typeface="Cambria Math"/>
                            </a:rPr>
                            <m:t> </m:t>
                          </m:r>
                          <m:r>
                            <a:rPr lang="en-AU" i="1">
                              <a:latin typeface="Cambria Math"/>
                              <a:ea typeface="Cambria Math"/>
                            </a:rPr>
                            <m:t>∩ </m:t>
                          </m:r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𝑇𝑒𝑠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</m:sSub>
                          <m:r>
                            <a:rPr lang="en-AU" i="1">
                              <a:latin typeface="Cambria Math"/>
                              <a:ea typeface="Cambria Math"/>
                            </a:rPr>
                            <m:t>|</m:t>
                          </m:r>
                        </m:num>
                        <m:den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𝑇𝑒𝑠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</m:sSub>
                        </m:den>
                      </m:f>
                      <m:r>
                        <a:rPr lang="en-AU" i="1">
                          <a:latin typeface="Cambria Math"/>
                        </a:rPr>
                        <m:t> −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/>
                            </a:rPr>
                            <m:t>|</m:t>
                          </m:r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/>
                                </a:rPr>
                                <m:t>𝑅𝑒𝑐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</a:rPr>
                                <m:t>𝑙</m:t>
                              </m:r>
                            </m:sub>
                          </m:sSub>
                          <m:r>
                            <a:rPr lang="en-AU" i="1">
                              <a:latin typeface="Cambria Math"/>
                            </a:rPr>
                            <m:t> </m:t>
                          </m:r>
                          <m:r>
                            <a:rPr lang="en-AU" i="1">
                              <a:latin typeface="Cambria Math"/>
                              <a:ea typeface="Cambria Math"/>
                            </a:rPr>
                            <m:t>∩ </m:t>
                          </m:r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𝑇𝑟𝑎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</m:sSub>
                          <m:r>
                            <a:rPr lang="en-AU" i="1">
                              <a:latin typeface="Cambria Math"/>
                              <a:ea typeface="Cambria Math"/>
                            </a:rPr>
                            <m:t>|</m:t>
                          </m:r>
                        </m:num>
                        <m:den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𝑇𝑟𝑎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114" y="2083144"/>
                <a:ext cx="5265416" cy="665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 txBox="1">
            <a:spLocks/>
          </p:cNvSpPr>
          <p:nvPr/>
        </p:nvSpPr>
        <p:spPr bwMode="auto">
          <a:xfrm>
            <a:off x="2074500" y="287642"/>
            <a:ext cx="7827957" cy="91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3" rIns="91408" bIns="45703" numCol="1" anchor="ctr" anchorCtr="0" compatLnSpc="1">
            <a:prstTxWarp prst="textNoShape">
              <a:avLst/>
            </a:prstTxWarp>
          </a:bodyPr>
          <a:lstStyle>
            <a:lvl1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  <a:lvl2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2pPr>
            <a:lvl3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3pPr>
            <a:lvl4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4pPr>
            <a:lvl5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5pPr>
            <a:lvl6pPr marL="412212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6pPr>
            <a:lvl7pPr marL="824423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7pPr>
            <a:lvl8pPr marL="1236635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8pPr>
            <a:lvl9pPr marL="1648846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latin typeface="Georgia" pitchFamily="18" charset="0"/>
              </a:rPr>
              <a:t>Novelty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76161-458B-4F4E-96E4-6E8A6E1C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836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9C4EE-FCD6-4AE9-BC7D-B49EFDA2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HR and NDCG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D13B21-1D59-454D-BE58-EF1AEAC675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8397" y="1618145"/>
            <a:ext cx="3933825" cy="1133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10CE21-0FCB-482E-8DB9-971892A0A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775" y="3426338"/>
            <a:ext cx="4362450" cy="12287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CA91C2-8A22-4878-AB0E-AD666236B45C}"/>
              </a:ext>
            </a:extLst>
          </p:cNvPr>
          <p:cNvSpPr txBox="1"/>
          <p:nvPr/>
        </p:nvSpPr>
        <p:spPr>
          <a:xfrm>
            <a:off x="2080971" y="5006615"/>
            <a:ext cx="7808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where </a:t>
            </a:r>
            <a:r>
              <a:rPr lang="en-US" dirty="0" err="1"/>
              <a:t>ri</a:t>
            </a:r>
            <a:r>
              <a:rPr lang="en-US" dirty="0"/>
              <a:t> = 1 if the item appears in the test set, and 0 if otherwise</a:t>
            </a:r>
          </a:p>
          <a:p>
            <a:r>
              <a:rPr lang="en-US" dirty="0" err="1"/>
              <a:t>Zk</a:t>
            </a:r>
            <a:r>
              <a:rPr lang="en-US" dirty="0"/>
              <a:t> is the normalizer to provide that a perfect ranking has the maximum value of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37C900-45E6-4AE7-BF2F-B2268B6C3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5157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F89D3-335B-47F3-8A2B-8C84E4C38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7164" y="2574925"/>
            <a:ext cx="4459641" cy="854075"/>
          </a:xfrm>
        </p:spPr>
        <p:txBody>
          <a:bodyPr>
            <a:normAutofit/>
          </a:bodyPr>
          <a:lstStyle/>
          <a:p>
            <a:r>
              <a:rPr lang="en-US" dirty="0"/>
              <a:t>3. Data Challenge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094A1-BD99-45BF-B797-A7D26F5F7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204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AA3F0-E5C5-428C-9BA5-7E128882F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B419B3-2234-43BA-8B50-64139F54F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0175" y="4748405"/>
            <a:ext cx="2333625" cy="9144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05166D-7917-494C-A17F-40B113A08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33" y="1037711"/>
            <a:ext cx="3818659" cy="29181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A6E3CD-2FE9-4521-B829-8D7521BBE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705" y="4218639"/>
            <a:ext cx="3841487" cy="228285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CAE80E7-3808-4895-BE27-F23E25AF5AB2}"/>
              </a:ext>
            </a:extLst>
          </p:cNvPr>
          <p:cNvGrpSpPr/>
          <p:nvPr/>
        </p:nvGrpSpPr>
        <p:grpSpPr>
          <a:xfrm>
            <a:off x="5372304" y="1195195"/>
            <a:ext cx="5054521" cy="2586182"/>
            <a:chOff x="5030430" y="1200727"/>
            <a:chExt cx="5054521" cy="258618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8BBB670-E58A-4498-ADE6-305683C5F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6930" y="1303680"/>
              <a:ext cx="4348163" cy="143541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2B8E67D-8A8F-4F60-99E0-A23DFE4F3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57856" y="2868325"/>
              <a:ext cx="4746308" cy="77533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977ED289-79C9-45FA-8E1B-41433016DAFC}"/>
                    </a:ext>
                  </a:extLst>
                </p:cNvPr>
                <p:cNvSpPr/>
                <p:nvPr/>
              </p:nvSpPr>
              <p:spPr>
                <a:xfrm>
                  <a:off x="5030430" y="1200727"/>
                  <a:ext cx="5054521" cy="2586182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lim>
                        </m:limLow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977ED289-79C9-45FA-8E1B-41433016DA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0430" y="1200727"/>
                  <a:ext cx="5054521" cy="258618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293BA5-ACFE-4F95-A626-D792EFF47973}"/>
              </a:ext>
            </a:extLst>
          </p:cNvPr>
          <p:cNvGrpSpPr/>
          <p:nvPr/>
        </p:nvGrpSpPr>
        <p:grpSpPr>
          <a:xfrm>
            <a:off x="5372304" y="4756364"/>
            <a:ext cx="3452305" cy="906441"/>
            <a:chOff x="5372304" y="4369714"/>
            <a:chExt cx="3452305" cy="90644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6C4A2BC-5C80-438D-88A2-7DD22567E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83956" y="4533205"/>
              <a:ext cx="3429000" cy="74295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F45B63-45F7-4B4D-A348-3D9B61C3A45B}"/>
                    </a:ext>
                  </a:extLst>
                </p:cNvPr>
                <p:cNvSpPr/>
                <p:nvPr/>
              </p:nvSpPr>
              <p:spPr>
                <a:xfrm>
                  <a:off x="5372304" y="4369714"/>
                  <a:ext cx="3452305" cy="906441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lim>
                        </m:limLow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F45B63-45F7-4B4D-A348-3D9B61C3A4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2304" y="4369714"/>
                  <a:ext cx="3452305" cy="90644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4786854-8384-4368-9ADA-06D3AA472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1820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248BB-00B6-4372-912D-221383310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941844-634C-41FA-911C-CF16EBBCE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2188" y="2276352"/>
            <a:ext cx="4562475" cy="25241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D46D2B-6104-4715-8999-95CF1FFEC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208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248BB-00B6-4372-912D-221383310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7F44F-855C-4E6D-B1AE-17E2B2E9A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569" y="2540122"/>
            <a:ext cx="4514850" cy="24479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714ED-3289-4BEE-8A49-A47FD2B6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6077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B3B03-8C50-4640-BB9E-F2AD43A87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3C0897E-78EA-4980-95AF-C324F99B01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9050" y="2524919"/>
            <a:ext cx="4533900" cy="246697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0ECD00-7228-435A-BF9D-D2C95E71B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4221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5A08-66BF-45D0-8339-73DC76DFA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493B7-E70C-4D94-A5C2-6F2D88DFA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F34D5C-DDAB-4BE1-912C-375120526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987" y="1876425"/>
            <a:ext cx="7058025" cy="31051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4D80F-D187-4EA2-96F2-A19FC04D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42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ilk Glas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Milk Glass">
    <a:fillStyleLst>
      <a:solidFill>
        <a:schemeClr val="phClr"/>
      </a:solidFill>
      <a:gradFill rotWithShape="1">
        <a:gsLst>
          <a:gs pos="0">
            <a:schemeClr val="phClr">
              <a:tint val="15000"/>
              <a:satMod val="250000"/>
            </a:schemeClr>
          </a:gs>
          <a:gs pos="49000">
            <a:schemeClr val="phClr">
              <a:tint val="50000"/>
              <a:satMod val="200000"/>
            </a:schemeClr>
          </a:gs>
          <a:gs pos="49100">
            <a:schemeClr val="phClr">
              <a:tint val="64000"/>
              <a:satMod val="160000"/>
            </a:schemeClr>
          </a:gs>
          <a:gs pos="92000">
            <a:schemeClr val="phClr">
              <a:tint val="50000"/>
              <a:satMod val="200000"/>
            </a:schemeClr>
          </a:gs>
          <a:gs pos="100000">
            <a:schemeClr val="phClr">
              <a:tint val="43000"/>
              <a:satMod val="190000"/>
            </a:schemeClr>
          </a:gs>
        </a:gsLst>
        <a:lin ang="5400000" scaled="1"/>
      </a:gradFill>
      <a:gradFill rotWithShape="1">
        <a:gsLst>
          <a:gs pos="0">
            <a:schemeClr val="phClr">
              <a:tint val="74000"/>
            </a:schemeClr>
          </a:gs>
          <a:gs pos="49000">
            <a:schemeClr val="phClr">
              <a:tint val="96000"/>
              <a:shade val="84000"/>
              <a:satMod val="110000"/>
            </a:schemeClr>
          </a:gs>
          <a:gs pos="49100">
            <a:schemeClr val="phClr">
              <a:shade val="55000"/>
              <a:satMod val="150000"/>
            </a:schemeClr>
          </a:gs>
          <a:gs pos="92000">
            <a:schemeClr val="phClr">
              <a:tint val="98000"/>
              <a:shade val="90000"/>
              <a:satMod val="128000"/>
            </a:schemeClr>
          </a:gs>
          <a:gs pos="100000">
            <a:schemeClr val="phClr">
              <a:tint val="90000"/>
              <a:shade val="97000"/>
              <a:satMod val="128000"/>
            </a:schemeClr>
          </a:gs>
        </a:gsLst>
        <a:lin ang="5400000" scaled="1"/>
      </a:gradFill>
    </a:fillStyleLst>
    <a:lnStyleLst>
      <a:ln w="11430" cap="flat" cmpd="sng" algn="ctr">
        <a:solidFill>
          <a:schemeClr val="phClr"/>
        </a:solidFill>
        <a:prstDash val="solid"/>
      </a:ln>
      <a:ln w="40000" cap="flat" cmpd="sng" algn="ctr">
        <a:solidFill>
          <a:schemeClr val="phClr"/>
        </a:solidFill>
        <a:prstDash val="solid"/>
      </a:ln>
      <a:ln w="31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chemeClr val="phClr">
              <a:shade val="30000"/>
              <a:satMod val="150000"/>
              <a:alpha val="38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500000"/>
          </a:lightRig>
        </a:scene3d>
        <a:sp3d extrusionH="127000" prstMaterial="powder">
          <a:bevelT w="50800" h="635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Milk Glass">
    <a:fillStyleLst>
      <a:solidFill>
        <a:schemeClr val="phClr"/>
      </a:solidFill>
      <a:gradFill rotWithShape="1">
        <a:gsLst>
          <a:gs pos="0">
            <a:schemeClr val="phClr">
              <a:tint val="15000"/>
              <a:satMod val="250000"/>
            </a:schemeClr>
          </a:gs>
          <a:gs pos="49000">
            <a:schemeClr val="phClr">
              <a:tint val="50000"/>
              <a:satMod val="200000"/>
            </a:schemeClr>
          </a:gs>
          <a:gs pos="49100">
            <a:schemeClr val="phClr">
              <a:tint val="64000"/>
              <a:satMod val="160000"/>
            </a:schemeClr>
          </a:gs>
          <a:gs pos="92000">
            <a:schemeClr val="phClr">
              <a:tint val="50000"/>
              <a:satMod val="200000"/>
            </a:schemeClr>
          </a:gs>
          <a:gs pos="100000">
            <a:schemeClr val="phClr">
              <a:tint val="43000"/>
              <a:satMod val="190000"/>
            </a:schemeClr>
          </a:gs>
        </a:gsLst>
        <a:lin ang="5400000" scaled="1"/>
      </a:gradFill>
      <a:gradFill rotWithShape="1">
        <a:gsLst>
          <a:gs pos="0">
            <a:schemeClr val="phClr">
              <a:tint val="74000"/>
            </a:schemeClr>
          </a:gs>
          <a:gs pos="49000">
            <a:schemeClr val="phClr">
              <a:tint val="96000"/>
              <a:shade val="84000"/>
              <a:satMod val="110000"/>
            </a:schemeClr>
          </a:gs>
          <a:gs pos="49100">
            <a:schemeClr val="phClr">
              <a:shade val="55000"/>
              <a:satMod val="150000"/>
            </a:schemeClr>
          </a:gs>
          <a:gs pos="92000">
            <a:schemeClr val="phClr">
              <a:tint val="98000"/>
              <a:shade val="90000"/>
              <a:satMod val="128000"/>
            </a:schemeClr>
          </a:gs>
          <a:gs pos="100000">
            <a:schemeClr val="phClr">
              <a:tint val="90000"/>
              <a:shade val="97000"/>
              <a:satMod val="128000"/>
            </a:schemeClr>
          </a:gs>
        </a:gsLst>
        <a:lin ang="5400000" scaled="1"/>
      </a:gradFill>
    </a:fillStyleLst>
    <a:lnStyleLst>
      <a:ln w="11430" cap="flat" cmpd="sng" algn="ctr">
        <a:solidFill>
          <a:schemeClr val="phClr"/>
        </a:solidFill>
        <a:prstDash val="solid"/>
      </a:ln>
      <a:ln w="40000" cap="flat" cmpd="sng" algn="ctr">
        <a:solidFill>
          <a:schemeClr val="phClr"/>
        </a:solidFill>
        <a:prstDash val="solid"/>
      </a:ln>
      <a:ln w="31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chemeClr val="phClr">
              <a:shade val="30000"/>
              <a:satMod val="150000"/>
              <a:alpha val="38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500000"/>
          </a:lightRig>
        </a:scene3d>
        <a:sp3d extrusionH="127000" prstMaterial="powder">
          <a:bevelT w="50800" h="635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Milk Glass">
    <a:fillStyleLst>
      <a:solidFill>
        <a:schemeClr val="phClr"/>
      </a:solidFill>
      <a:gradFill rotWithShape="1">
        <a:gsLst>
          <a:gs pos="0">
            <a:schemeClr val="phClr">
              <a:tint val="15000"/>
              <a:satMod val="250000"/>
            </a:schemeClr>
          </a:gs>
          <a:gs pos="49000">
            <a:schemeClr val="phClr">
              <a:tint val="50000"/>
              <a:satMod val="200000"/>
            </a:schemeClr>
          </a:gs>
          <a:gs pos="49100">
            <a:schemeClr val="phClr">
              <a:tint val="64000"/>
              <a:satMod val="160000"/>
            </a:schemeClr>
          </a:gs>
          <a:gs pos="92000">
            <a:schemeClr val="phClr">
              <a:tint val="50000"/>
              <a:satMod val="200000"/>
            </a:schemeClr>
          </a:gs>
          <a:gs pos="100000">
            <a:schemeClr val="phClr">
              <a:tint val="43000"/>
              <a:satMod val="190000"/>
            </a:schemeClr>
          </a:gs>
        </a:gsLst>
        <a:lin ang="5400000" scaled="1"/>
      </a:gradFill>
      <a:gradFill rotWithShape="1">
        <a:gsLst>
          <a:gs pos="0">
            <a:schemeClr val="phClr">
              <a:tint val="74000"/>
            </a:schemeClr>
          </a:gs>
          <a:gs pos="49000">
            <a:schemeClr val="phClr">
              <a:tint val="96000"/>
              <a:shade val="84000"/>
              <a:satMod val="110000"/>
            </a:schemeClr>
          </a:gs>
          <a:gs pos="49100">
            <a:schemeClr val="phClr">
              <a:shade val="55000"/>
              <a:satMod val="150000"/>
            </a:schemeClr>
          </a:gs>
          <a:gs pos="92000">
            <a:schemeClr val="phClr">
              <a:tint val="98000"/>
              <a:shade val="90000"/>
              <a:satMod val="128000"/>
            </a:schemeClr>
          </a:gs>
          <a:gs pos="100000">
            <a:schemeClr val="phClr">
              <a:tint val="90000"/>
              <a:shade val="97000"/>
              <a:satMod val="128000"/>
            </a:schemeClr>
          </a:gs>
        </a:gsLst>
        <a:lin ang="5400000" scaled="1"/>
      </a:gradFill>
    </a:fillStyleLst>
    <a:lnStyleLst>
      <a:ln w="11430" cap="flat" cmpd="sng" algn="ctr">
        <a:solidFill>
          <a:schemeClr val="phClr"/>
        </a:solidFill>
        <a:prstDash val="solid"/>
      </a:ln>
      <a:ln w="40000" cap="flat" cmpd="sng" algn="ctr">
        <a:solidFill>
          <a:schemeClr val="phClr"/>
        </a:solidFill>
        <a:prstDash val="solid"/>
      </a:ln>
      <a:ln w="31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chemeClr val="phClr">
              <a:shade val="30000"/>
              <a:satMod val="150000"/>
              <a:alpha val="38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500000"/>
          </a:lightRig>
        </a:scene3d>
        <a:sp3d extrusionH="127000" prstMaterial="powder">
          <a:bevelT w="50800" h="635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Milk Glass">
    <a:fillStyleLst>
      <a:solidFill>
        <a:schemeClr val="phClr"/>
      </a:solidFill>
      <a:gradFill rotWithShape="1">
        <a:gsLst>
          <a:gs pos="0">
            <a:schemeClr val="phClr">
              <a:tint val="15000"/>
              <a:satMod val="250000"/>
            </a:schemeClr>
          </a:gs>
          <a:gs pos="49000">
            <a:schemeClr val="phClr">
              <a:tint val="50000"/>
              <a:satMod val="200000"/>
            </a:schemeClr>
          </a:gs>
          <a:gs pos="49100">
            <a:schemeClr val="phClr">
              <a:tint val="64000"/>
              <a:satMod val="160000"/>
            </a:schemeClr>
          </a:gs>
          <a:gs pos="92000">
            <a:schemeClr val="phClr">
              <a:tint val="50000"/>
              <a:satMod val="200000"/>
            </a:schemeClr>
          </a:gs>
          <a:gs pos="100000">
            <a:schemeClr val="phClr">
              <a:tint val="43000"/>
              <a:satMod val="190000"/>
            </a:schemeClr>
          </a:gs>
        </a:gsLst>
        <a:lin ang="5400000" scaled="1"/>
      </a:gradFill>
      <a:gradFill rotWithShape="1">
        <a:gsLst>
          <a:gs pos="0">
            <a:schemeClr val="phClr">
              <a:tint val="74000"/>
            </a:schemeClr>
          </a:gs>
          <a:gs pos="49000">
            <a:schemeClr val="phClr">
              <a:tint val="96000"/>
              <a:shade val="84000"/>
              <a:satMod val="110000"/>
            </a:schemeClr>
          </a:gs>
          <a:gs pos="49100">
            <a:schemeClr val="phClr">
              <a:shade val="55000"/>
              <a:satMod val="150000"/>
            </a:schemeClr>
          </a:gs>
          <a:gs pos="92000">
            <a:schemeClr val="phClr">
              <a:tint val="98000"/>
              <a:shade val="90000"/>
              <a:satMod val="128000"/>
            </a:schemeClr>
          </a:gs>
          <a:gs pos="100000">
            <a:schemeClr val="phClr">
              <a:tint val="90000"/>
              <a:shade val="97000"/>
              <a:satMod val="128000"/>
            </a:schemeClr>
          </a:gs>
        </a:gsLst>
        <a:lin ang="5400000" scaled="1"/>
      </a:gradFill>
    </a:fillStyleLst>
    <a:lnStyleLst>
      <a:ln w="11430" cap="flat" cmpd="sng" algn="ctr">
        <a:solidFill>
          <a:schemeClr val="phClr"/>
        </a:solidFill>
        <a:prstDash val="solid"/>
      </a:ln>
      <a:ln w="40000" cap="flat" cmpd="sng" algn="ctr">
        <a:solidFill>
          <a:schemeClr val="phClr"/>
        </a:solidFill>
        <a:prstDash val="solid"/>
      </a:ln>
      <a:ln w="31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chemeClr val="phClr">
              <a:shade val="30000"/>
              <a:satMod val="150000"/>
              <a:alpha val="38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500000"/>
          </a:lightRig>
        </a:scene3d>
        <a:sp3d extrusionH="127000" prstMaterial="powder">
          <a:bevelT w="50800" h="635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3274</TotalTime>
  <Words>942</Words>
  <Application>Microsoft Office PowerPoint</Application>
  <PresentationFormat>Widescreen</PresentationFormat>
  <Paragraphs>360</Paragraphs>
  <Slides>32</Slides>
  <Notes>24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Georgia</vt:lpstr>
      <vt:lpstr>Lemon</vt:lpstr>
      <vt:lpstr>Times</vt:lpstr>
      <vt:lpstr>Times New Roman</vt:lpstr>
      <vt:lpstr>Office Theme</vt:lpstr>
      <vt:lpstr>Synthetically generate missing user preferences for Cross-network Recommendations</vt:lpstr>
      <vt:lpstr>Overview</vt:lpstr>
      <vt:lpstr>Motivation: Recommender Systems</vt:lpstr>
      <vt:lpstr>Motivation: Recommender Systems</vt:lpstr>
      <vt:lpstr>Motivation: Recommender Systems</vt:lpstr>
      <vt:lpstr>Motivation: Recommender Systems</vt:lpstr>
      <vt:lpstr>Background: Limitations of RSs</vt:lpstr>
      <vt:lpstr>Background: Solution</vt:lpstr>
      <vt:lpstr>Background: Cross-network RSs - Statistics</vt:lpstr>
      <vt:lpstr>Overview</vt:lpstr>
      <vt:lpstr>Data Challenge</vt:lpstr>
      <vt:lpstr>Solution</vt:lpstr>
      <vt:lpstr>Adversarial Generation Process</vt:lpstr>
      <vt:lpstr>Optimization: Generation Task</vt:lpstr>
      <vt:lpstr>Recommendation Task</vt:lpstr>
      <vt:lpstr>Multi-Task Learning approach</vt:lpstr>
      <vt:lpstr>Overview</vt:lpstr>
      <vt:lpstr>Dataset</vt:lpstr>
      <vt:lpstr>Experimental results</vt:lpstr>
      <vt:lpstr>Main Contributions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HR and NDCG</vt:lpstr>
      <vt:lpstr>3. Data Challenge</vt:lpstr>
      <vt:lpstr>Optimization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Cross-network user preference generation for non-overlapped users</dc:title>
  <dc:creator>Mathugamavithanage Dilruk Dasantha Perera</dc:creator>
  <cp:lastModifiedBy>Dilruk</cp:lastModifiedBy>
  <cp:revision>95</cp:revision>
  <dcterms:created xsi:type="dcterms:W3CDTF">2020-03-22T18:42:35Z</dcterms:created>
  <dcterms:modified xsi:type="dcterms:W3CDTF">2022-02-17T07:32:06Z</dcterms:modified>
</cp:coreProperties>
</file>